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362" r:id="rId3"/>
    <p:sldId id="360" r:id="rId4"/>
    <p:sldId id="275" r:id="rId5"/>
    <p:sldId id="363" r:id="rId6"/>
    <p:sldId id="364" r:id="rId7"/>
    <p:sldId id="258" r:id="rId8"/>
    <p:sldId id="365" r:id="rId9"/>
    <p:sldId id="292" r:id="rId10"/>
    <p:sldId id="293" r:id="rId11"/>
    <p:sldId id="294" r:id="rId12"/>
    <p:sldId id="298" r:id="rId13"/>
    <p:sldId id="295" r:id="rId14"/>
    <p:sldId id="296" r:id="rId15"/>
    <p:sldId id="338" r:id="rId16"/>
    <p:sldId id="339" r:id="rId17"/>
    <p:sldId id="340" r:id="rId18"/>
    <p:sldId id="341" r:id="rId19"/>
    <p:sldId id="342" r:id="rId20"/>
    <p:sldId id="343" r:id="rId21"/>
    <p:sldId id="297" r:id="rId22"/>
    <p:sldId id="299" r:id="rId23"/>
    <p:sldId id="300" r:id="rId24"/>
    <p:sldId id="301" r:id="rId25"/>
    <p:sldId id="302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03" r:id="rId35"/>
    <p:sldId id="308" r:id="rId36"/>
    <p:sldId id="344" r:id="rId37"/>
    <p:sldId id="346" r:id="rId38"/>
    <p:sldId id="348" r:id="rId39"/>
    <p:sldId id="349" r:id="rId40"/>
    <p:sldId id="350" r:id="rId41"/>
    <p:sldId id="351" r:id="rId42"/>
    <p:sldId id="366" r:id="rId43"/>
    <p:sldId id="353" r:id="rId44"/>
    <p:sldId id="358" r:id="rId45"/>
    <p:sldId id="354" r:id="rId46"/>
    <p:sldId id="355" r:id="rId47"/>
    <p:sldId id="359" r:id="rId48"/>
  </p:sldIdLst>
  <p:sldSz cx="9144000" cy="6858000" type="screen4x3"/>
  <p:notesSz cx="6858000" cy="9144000"/>
  <p:embeddedFontLs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Mathematica1" pitchFamily="2" charset="2"/>
      <p:regular r:id="rId54"/>
      <p:bold r:id="rId55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660066"/>
    <a:srgbClr val="663300"/>
    <a:srgbClr val="A50021"/>
    <a:srgbClr val="FFB7B7"/>
    <a:srgbClr val="800080"/>
    <a:srgbClr val="9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26" d="100"/>
          <a:sy n="126" d="100"/>
        </p:scale>
        <p:origin x="-354" y="-102"/>
      </p:cViewPr>
      <p:guideLst>
        <p:guide orient="horz" pos="220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84475-6C9F-42A4-B20C-3E7E73C24BF1}" type="datetimeFigureOut">
              <a:rPr lang="en-US" smtClean="0"/>
              <a:t>7/5/2012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D8175-BD3C-460A-8058-CAD0C3AC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5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b="1" dirty="0" smtClean="0"/>
              <a:t>In</a:t>
            </a:r>
            <a:r>
              <a:rPr lang="en-US" dirty="0" smtClean="0"/>
              <a:t> maze without</a:t>
            </a:r>
            <a:r>
              <a:rPr lang="en-US" baseline="0" dirty="0" smtClean="0"/>
              <a:t> the MAP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Learning its MAP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Dynamic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More complex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7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Direction would be good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Efficiency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Optimality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Robustness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Geometry!!!</a:t>
            </a:r>
            <a:r>
              <a:rPr lang="en-US" baseline="0" dirty="0" smtClean="0"/>
              <a:t> (no geometry on the previous slide!)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BEST POSSIBLE if all these conditions satisfied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14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Nodes are intersections, links are maze sections between intersections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Complex network: hubs and clustering</a:t>
            </a:r>
            <a:r>
              <a:rPr lang="en-US" baseline="0" dirty="0" smtClean="0"/>
              <a:t> (not all intersections have just 3-4 roads coming in)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Many real networks are like that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aseline="0" dirty="0" smtClean="0"/>
              <a:t>Navigation in real networks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Internet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Brain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Regulatory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err="1" smtClean="0"/>
              <a:t>Milgram</a:t>
            </a:r>
            <a:endParaRPr lang="en-US" baseline="0" dirty="0" smtClean="0"/>
          </a:p>
          <a:p>
            <a:pPr marL="171450" lvl="0" indent="-171450">
              <a:buFont typeface="Arial" pitchFamily="34" charset="0"/>
              <a:buChar char="•"/>
            </a:pPr>
            <a:r>
              <a:rPr lang="en-US" baseline="0" dirty="0" smtClean="0"/>
              <a:t>No global knowledge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US" baseline="0" dirty="0" smtClean="0"/>
              <a:t>Except in the Internet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Routers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Distributed topology learning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Shortest path computations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Topology changes, update, </a:t>
            </a:r>
            <a:r>
              <a:rPr lang="en-US" baseline="0" dirty="0" err="1" smtClean="0"/>
              <a:t>recomputations</a:t>
            </a:r>
            <a:endParaRPr lang="en-US" baseline="0" dirty="0" smtClean="0"/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Black holes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Major scalability problem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It would be great to route in the direction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aseline="0" dirty="0" smtClean="0"/>
              <a:t>To have a direction we need a geometric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7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0" dirty="0" smtClean="0"/>
              <a:t>No</a:t>
            </a:r>
            <a:r>
              <a:rPr lang="en-US" b="0" baseline="0" dirty="0" smtClean="0"/>
              <a:t> node has any global knowledge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="0" dirty="0" smtClean="0"/>
              <a:t>Congruency is needed (for efficiency, optimality,</a:t>
            </a:r>
            <a:r>
              <a:rPr lang="en-US" b="0" baseline="0" dirty="0" smtClean="0"/>
              <a:t> and robustness)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b="0" baseline="0" dirty="0" smtClean="0"/>
              <a:t>If congruency is there, shortest paths in network are discrete reflections of smooth shortest (geodesic) paths in the space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64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Exactly the picture from the previous slide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Blue disc = grey surface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Blue disc is HYPERBOLIC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37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Exponential expansion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Geodesics</a:t>
            </a:r>
            <a:r>
              <a:rPr lang="en-US" baseline="0" dirty="0" smtClean="0"/>
              <a:t> are not straight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43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How constructed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Why nodes are not connected at the periphery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D8175-BD3C-460A-8058-CAD0C3ACE0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9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62332-7EAD-4395-8BD6-5831EDC26D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1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3EC6B-01E4-4FB0-8FF5-B091D78CF68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32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70EB3-5596-474A-9F19-B8D663DAE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50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A9728B-CF5F-42DF-8035-44E4882C9D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30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2F5751-C228-4D86-BD65-5BB4E46248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4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88D45-C449-4743-A955-89892BFD93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32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C3D1D-F5E1-463F-AD25-3EFF79F353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5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24D8C-6E5C-47B9-8F15-5C2658D0347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41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44A4-C63D-4B3A-B6CD-9F404446CD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8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3F3CA6-3CF9-4870-98BD-5A3EB628632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084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3A6F7C-0C5A-46D9-9AE2-86F4273F578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8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44490-E5F0-4B1C-A90D-617A3070A9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99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E742C531-EE4A-43BD-A550-DEB801433E3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8077200" cy="1470025"/>
          </a:xfrm>
        </p:spPr>
        <p:txBody>
          <a:bodyPr/>
          <a:lstStyle/>
          <a:p>
            <a:r>
              <a:rPr lang="en-US" sz="4000" dirty="0" smtClean="0"/>
              <a:t>Complex network geometry</a:t>
            </a:r>
            <a:br>
              <a:rPr lang="en-US" sz="4000" dirty="0" smtClean="0"/>
            </a:br>
            <a:r>
              <a:rPr lang="en-US" sz="4000" dirty="0" smtClean="0"/>
              <a:t>and navigation</a:t>
            </a:r>
            <a:endParaRPr lang="ru-RU" sz="4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dirty="0"/>
              <a:t>Dmitri Krioukov</a:t>
            </a:r>
            <a:br>
              <a:rPr lang="en-US" sz="2000" b="1" dirty="0"/>
            </a:br>
            <a:r>
              <a:rPr lang="en-US" sz="2000" dirty="0"/>
              <a:t>CAIDA/UCSD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1800" b="1" dirty="0"/>
              <a:t>F. Papadopoulos, M. </a:t>
            </a:r>
            <a:r>
              <a:rPr lang="en-US" sz="1800" b="1" dirty="0" err="1"/>
              <a:t>Kitsak</a:t>
            </a:r>
            <a:r>
              <a:rPr lang="en-US" sz="1800" b="1" dirty="0"/>
              <a:t>, kc </a:t>
            </a:r>
            <a:r>
              <a:rPr lang="en-US" sz="1800" b="1" dirty="0" err="1"/>
              <a:t>claffy</a:t>
            </a:r>
            <a:r>
              <a:rPr lang="en-US" sz="1800" b="1" dirty="0"/>
              <a:t>, A. </a:t>
            </a:r>
            <a:r>
              <a:rPr lang="en-US" sz="1800" b="1" dirty="0" err="1"/>
              <a:t>Vahdat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M. </a:t>
            </a:r>
            <a:r>
              <a:rPr lang="en-US" sz="1800" b="1" dirty="0">
                <a:cs typeface="Arial" charset="0"/>
              </a:rPr>
              <a:t>Á. </a:t>
            </a:r>
            <a:r>
              <a:rPr lang="en-US" sz="1800" b="1" dirty="0"/>
              <a:t>Serrano, M. </a:t>
            </a:r>
            <a:r>
              <a:rPr lang="en-US" sz="1800" b="1" dirty="0" err="1"/>
              <a:t>Bogu</a:t>
            </a:r>
            <a:r>
              <a:rPr lang="en-US" sz="1800" b="1" dirty="0" err="1">
                <a:cs typeface="Times New Roman" pitchFamily="18" charset="0"/>
              </a:rPr>
              <a:t>ñá</a:t>
            </a:r>
            <a:r>
              <a:rPr lang="en-US" sz="1800" b="1" dirty="0">
                <a:cs typeface="Times New Roman" pitchFamily="18" charset="0"/>
              </a:rPr>
              <a:t/>
            </a:r>
            <a:br>
              <a:rPr lang="en-US" sz="1800" b="1" dirty="0">
                <a:cs typeface="Times New Roman" pitchFamily="18" charset="0"/>
              </a:rPr>
            </a:b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2000" dirty="0"/>
              <a:t> </a:t>
            </a:r>
            <a:r>
              <a:rPr lang="en-US" sz="2000" dirty="0" smtClean="0"/>
              <a:t>UCSD, December </a:t>
            </a:r>
            <a:r>
              <a:rPr lang="en-US" sz="2000" dirty="0"/>
              <a:t>2010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navigation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navig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navigation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naviga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navigation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navigation2ar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6" name="Picture 4" descr="navigation2a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navigation2a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navigation2a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navigation2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6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navigation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navigati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navigation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navigatio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navigation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navigatio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navigatio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navigati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naviga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navigatio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Administrator\Desktop\MAZ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76200" y="152400"/>
            <a:ext cx="8915400" cy="6629400"/>
          </a:xfrm>
          <a:custGeom>
            <a:avLst/>
            <a:gdLst>
              <a:gd name="connsiteX0" fmla="*/ 0 w 9021068"/>
              <a:gd name="connsiteY0" fmla="*/ 0 h 6715845"/>
              <a:gd name="connsiteX1" fmla="*/ 23052 w 9021068"/>
              <a:gd name="connsiteY1" fmla="*/ 53788 h 6715845"/>
              <a:gd name="connsiteX2" fmla="*/ 69156 w 9021068"/>
              <a:gd name="connsiteY2" fmla="*/ 99893 h 6715845"/>
              <a:gd name="connsiteX3" fmla="*/ 153681 w 9021068"/>
              <a:gd name="connsiteY3" fmla="*/ 153681 h 6715845"/>
              <a:gd name="connsiteX4" fmla="*/ 215153 w 9021068"/>
              <a:gd name="connsiteY4" fmla="*/ 199785 h 6715845"/>
              <a:gd name="connsiteX5" fmla="*/ 238205 w 9021068"/>
              <a:gd name="connsiteY5" fmla="*/ 222837 h 6715845"/>
              <a:gd name="connsiteX6" fmla="*/ 268941 w 9021068"/>
              <a:gd name="connsiteY6" fmla="*/ 238205 h 6715845"/>
              <a:gd name="connsiteX7" fmla="*/ 322729 w 9021068"/>
              <a:gd name="connsiteY7" fmla="*/ 268941 h 6715845"/>
              <a:gd name="connsiteX8" fmla="*/ 399570 w 9021068"/>
              <a:gd name="connsiteY8" fmla="*/ 322730 h 6715845"/>
              <a:gd name="connsiteX9" fmla="*/ 422622 w 9021068"/>
              <a:gd name="connsiteY9" fmla="*/ 338098 h 6715845"/>
              <a:gd name="connsiteX10" fmla="*/ 484094 w 9021068"/>
              <a:gd name="connsiteY10" fmla="*/ 368834 h 6715845"/>
              <a:gd name="connsiteX11" fmla="*/ 507146 w 9021068"/>
              <a:gd name="connsiteY11" fmla="*/ 384202 h 6715845"/>
              <a:gd name="connsiteX12" fmla="*/ 614723 w 9021068"/>
              <a:gd name="connsiteY12" fmla="*/ 430306 h 6715845"/>
              <a:gd name="connsiteX13" fmla="*/ 691563 w 9021068"/>
              <a:gd name="connsiteY13" fmla="*/ 476410 h 6715845"/>
              <a:gd name="connsiteX14" fmla="*/ 745351 w 9021068"/>
              <a:gd name="connsiteY14" fmla="*/ 499462 h 6715845"/>
              <a:gd name="connsiteX15" fmla="*/ 845244 w 9021068"/>
              <a:gd name="connsiteY15" fmla="*/ 553251 h 6715845"/>
              <a:gd name="connsiteX16" fmla="*/ 868296 w 9021068"/>
              <a:gd name="connsiteY16" fmla="*/ 568619 h 6715845"/>
              <a:gd name="connsiteX17" fmla="*/ 1006608 w 9021068"/>
              <a:gd name="connsiteY17" fmla="*/ 607039 h 6715845"/>
              <a:gd name="connsiteX18" fmla="*/ 1098817 w 9021068"/>
              <a:gd name="connsiteY18" fmla="*/ 630091 h 6715845"/>
              <a:gd name="connsiteX19" fmla="*/ 1183341 w 9021068"/>
              <a:gd name="connsiteY19" fmla="*/ 668511 h 6715845"/>
              <a:gd name="connsiteX20" fmla="*/ 1206393 w 9021068"/>
              <a:gd name="connsiteY20" fmla="*/ 676195 h 6715845"/>
              <a:gd name="connsiteX21" fmla="*/ 1459966 w 9021068"/>
              <a:gd name="connsiteY21" fmla="*/ 753035 h 6715845"/>
              <a:gd name="connsiteX22" fmla="*/ 1590595 w 9021068"/>
              <a:gd name="connsiteY22" fmla="*/ 776087 h 6715845"/>
              <a:gd name="connsiteX23" fmla="*/ 1652067 w 9021068"/>
              <a:gd name="connsiteY23" fmla="*/ 791456 h 6715845"/>
              <a:gd name="connsiteX24" fmla="*/ 1705856 w 9021068"/>
              <a:gd name="connsiteY24" fmla="*/ 806824 h 6715845"/>
              <a:gd name="connsiteX25" fmla="*/ 1759644 w 9021068"/>
              <a:gd name="connsiteY25" fmla="*/ 829876 h 6715845"/>
              <a:gd name="connsiteX26" fmla="*/ 1790380 w 9021068"/>
              <a:gd name="connsiteY26" fmla="*/ 837560 h 6715845"/>
              <a:gd name="connsiteX27" fmla="*/ 1882588 w 9021068"/>
              <a:gd name="connsiteY27" fmla="*/ 875980 h 6715845"/>
              <a:gd name="connsiteX28" fmla="*/ 1974797 w 9021068"/>
              <a:gd name="connsiteY28" fmla="*/ 914400 h 6715845"/>
              <a:gd name="connsiteX29" fmla="*/ 2090057 w 9021068"/>
              <a:gd name="connsiteY29" fmla="*/ 968188 h 6715845"/>
              <a:gd name="connsiteX30" fmla="*/ 2166898 w 9021068"/>
              <a:gd name="connsiteY30" fmla="*/ 1006609 h 6715845"/>
              <a:gd name="connsiteX31" fmla="*/ 2213002 w 9021068"/>
              <a:gd name="connsiteY31" fmla="*/ 1045029 h 6715845"/>
              <a:gd name="connsiteX32" fmla="*/ 2243738 w 9021068"/>
              <a:gd name="connsiteY32" fmla="*/ 1075765 h 6715845"/>
              <a:gd name="connsiteX33" fmla="*/ 2351314 w 9021068"/>
              <a:gd name="connsiteY33" fmla="*/ 1160289 h 6715845"/>
              <a:gd name="connsiteX34" fmla="*/ 2397419 w 9021068"/>
              <a:gd name="connsiteY34" fmla="*/ 1206393 h 6715845"/>
              <a:gd name="connsiteX35" fmla="*/ 2535731 w 9021068"/>
              <a:gd name="connsiteY35" fmla="*/ 1313970 h 6715845"/>
              <a:gd name="connsiteX36" fmla="*/ 2574151 w 9021068"/>
              <a:gd name="connsiteY36" fmla="*/ 1352390 h 6715845"/>
              <a:gd name="connsiteX37" fmla="*/ 2658676 w 9021068"/>
              <a:gd name="connsiteY37" fmla="*/ 1413862 h 6715845"/>
              <a:gd name="connsiteX38" fmla="*/ 2689412 w 9021068"/>
              <a:gd name="connsiteY38" fmla="*/ 1444598 h 6715845"/>
              <a:gd name="connsiteX39" fmla="*/ 2812356 w 9021068"/>
              <a:gd name="connsiteY39" fmla="*/ 1536807 h 6715845"/>
              <a:gd name="connsiteX40" fmla="*/ 2935301 w 9021068"/>
              <a:gd name="connsiteY40" fmla="*/ 1636699 h 6715845"/>
              <a:gd name="connsiteX41" fmla="*/ 3019825 w 9021068"/>
              <a:gd name="connsiteY41" fmla="*/ 1698172 h 6715845"/>
              <a:gd name="connsiteX42" fmla="*/ 3119718 w 9021068"/>
              <a:gd name="connsiteY42" fmla="*/ 1767328 h 6715845"/>
              <a:gd name="connsiteX43" fmla="*/ 3150454 w 9021068"/>
              <a:gd name="connsiteY43" fmla="*/ 1775012 h 6715845"/>
              <a:gd name="connsiteX44" fmla="*/ 3196558 w 9021068"/>
              <a:gd name="connsiteY44" fmla="*/ 1813432 h 6715845"/>
              <a:gd name="connsiteX45" fmla="*/ 3227294 w 9021068"/>
              <a:gd name="connsiteY45" fmla="*/ 1828800 h 6715845"/>
              <a:gd name="connsiteX46" fmla="*/ 3250346 w 9021068"/>
              <a:gd name="connsiteY46" fmla="*/ 1867220 h 6715845"/>
              <a:gd name="connsiteX47" fmla="*/ 3273398 w 9021068"/>
              <a:gd name="connsiteY47" fmla="*/ 1890272 h 6715845"/>
              <a:gd name="connsiteX48" fmla="*/ 3334871 w 9021068"/>
              <a:gd name="connsiteY48" fmla="*/ 1959429 h 6715845"/>
              <a:gd name="connsiteX49" fmla="*/ 3434763 w 9021068"/>
              <a:gd name="connsiteY49" fmla="*/ 2059321 h 6715845"/>
              <a:gd name="connsiteX50" fmla="*/ 3465499 w 9021068"/>
              <a:gd name="connsiteY50" fmla="*/ 2097741 h 6715845"/>
              <a:gd name="connsiteX51" fmla="*/ 3626864 w 9021068"/>
              <a:gd name="connsiteY51" fmla="*/ 2243738 h 6715845"/>
              <a:gd name="connsiteX52" fmla="*/ 3688336 w 9021068"/>
              <a:gd name="connsiteY52" fmla="*/ 2335946 h 6715845"/>
              <a:gd name="connsiteX53" fmla="*/ 3772861 w 9021068"/>
              <a:gd name="connsiteY53" fmla="*/ 2428155 h 6715845"/>
              <a:gd name="connsiteX54" fmla="*/ 3795913 w 9021068"/>
              <a:gd name="connsiteY54" fmla="*/ 2481943 h 6715845"/>
              <a:gd name="connsiteX55" fmla="*/ 3880437 w 9021068"/>
              <a:gd name="connsiteY55" fmla="*/ 2589519 h 6715845"/>
              <a:gd name="connsiteX56" fmla="*/ 3957277 w 9021068"/>
              <a:gd name="connsiteY56" fmla="*/ 2674044 h 6715845"/>
              <a:gd name="connsiteX57" fmla="*/ 4026434 w 9021068"/>
              <a:gd name="connsiteY57" fmla="*/ 2735516 h 6715845"/>
              <a:gd name="connsiteX58" fmla="*/ 4072538 w 9021068"/>
              <a:gd name="connsiteY58" fmla="*/ 2766252 h 6715845"/>
              <a:gd name="connsiteX59" fmla="*/ 4149378 w 9021068"/>
              <a:gd name="connsiteY59" fmla="*/ 2835409 h 6715845"/>
              <a:gd name="connsiteX60" fmla="*/ 4210850 w 9021068"/>
              <a:gd name="connsiteY60" fmla="*/ 2896881 h 6715845"/>
              <a:gd name="connsiteX61" fmla="*/ 4387583 w 9021068"/>
              <a:gd name="connsiteY61" fmla="*/ 3027509 h 6715845"/>
              <a:gd name="connsiteX62" fmla="*/ 4464424 w 9021068"/>
              <a:gd name="connsiteY62" fmla="*/ 3073614 h 6715845"/>
              <a:gd name="connsiteX63" fmla="*/ 4648840 w 9021068"/>
              <a:gd name="connsiteY63" fmla="*/ 3211926 h 6715845"/>
              <a:gd name="connsiteX64" fmla="*/ 4702629 w 9021068"/>
              <a:gd name="connsiteY64" fmla="*/ 3258030 h 6715845"/>
              <a:gd name="connsiteX65" fmla="*/ 4910098 w 9021068"/>
              <a:gd name="connsiteY65" fmla="*/ 3404027 h 6715845"/>
              <a:gd name="connsiteX66" fmla="*/ 5048410 w 9021068"/>
              <a:gd name="connsiteY66" fmla="*/ 3496235 h 6715845"/>
              <a:gd name="connsiteX67" fmla="*/ 5186723 w 9021068"/>
              <a:gd name="connsiteY67" fmla="*/ 3619180 h 6715845"/>
              <a:gd name="connsiteX68" fmla="*/ 5325035 w 9021068"/>
              <a:gd name="connsiteY68" fmla="*/ 3757493 h 6715845"/>
              <a:gd name="connsiteX69" fmla="*/ 5355771 w 9021068"/>
              <a:gd name="connsiteY69" fmla="*/ 3795913 h 6715845"/>
              <a:gd name="connsiteX70" fmla="*/ 5440296 w 9021068"/>
              <a:gd name="connsiteY70" fmla="*/ 3880437 h 6715845"/>
              <a:gd name="connsiteX71" fmla="*/ 5486400 w 9021068"/>
              <a:gd name="connsiteY71" fmla="*/ 3941909 h 6715845"/>
              <a:gd name="connsiteX72" fmla="*/ 5540188 w 9021068"/>
              <a:gd name="connsiteY72" fmla="*/ 4011066 h 6715845"/>
              <a:gd name="connsiteX73" fmla="*/ 5555556 w 9021068"/>
              <a:gd name="connsiteY73" fmla="*/ 4034118 h 6715845"/>
              <a:gd name="connsiteX74" fmla="*/ 5609345 w 9021068"/>
              <a:gd name="connsiteY74" fmla="*/ 4103274 h 6715845"/>
              <a:gd name="connsiteX75" fmla="*/ 5655449 w 9021068"/>
              <a:gd name="connsiteY75" fmla="*/ 4172430 h 6715845"/>
              <a:gd name="connsiteX76" fmla="*/ 5670817 w 9021068"/>
              <a:gd name="connsiteY76" fmla="*/ 4195482 h 6715845"/>
              <a:gd name="connsiteX77" fmla="*/ 5724605 w 9021068"/>
              <a:gd name="connsiteY77" fmla="*/ 4249271 h 6715845"/>
              <a:gd name="connsiteX78" fmla="*/ 5739973 w 9021068"/>
              <a:gd name="connsiteY78" fmla="*/ 4280007 h 6715845"/>
              <a:gd name="connsiteX79" fmla="*/ 5786077 w 9021068"/>
              <a:gd name="connsiteY79" fmla="*/ 4326111 h 6715845"/>
              <a:gd name="connsiteX80" fmla="*/ 5801445 w 9021068"/>
              <a:gd name="connsiteY80" fmla="*/ 4349163 h 6715845"/>
              <a:gd name="connsiteX81" fmla="*/ 5870602 w 9021068"/>
              <a:gd name="connsiteY81" fmla="*/ 4441372 h 6715845"/>
              <a:gd name="connsiteX82" fmla="*/ 5932074 w 9021068"/>
              <a:gd name="connsiteY82" fmla="*/ 4518212 h 6715845"/>
              <a:gd name="connsiteX83" fmla="*/ 5947442 w 9021068"/>
              <a:gd name="connsiteY83" fmla="*/ 4541264 h 6715845"/>
              <a:gd name="connsiteX84" fmla="*/ 6147227 w 9021068"/>
              <a:gd name="connsiteY84" fmla="*/ 4748733 h 6715845"/>
              <a:gd name="connsiteX85" fmla="*/ 6201015 w 9021068"/>
              <a:gd name="connsiteY85" fmla="*/ 4810205 h 6715845"/>
              <a:gd name="connsiteX86" fmla="*/ 6231751 w 9021068"/>
              <a:gd name="connsiteY86" fmla="*/ 4833257 h 6715845"/>
              <a:gd name="connsiteX87" fmla="*/ 6316276 w 9021068"/>
              <a:gd name="connsiteY87" fmla="*/ 4917782 h 6715845"/>
              <a:gd name="connsiteX88" fmla="*/ 6462272 w 9021068"/>
              <a:gd name="connsiteY88" fmla="*/ 5017674 h 6715845"/>
              <a:gd name="connsiteX89" fmla="*/ 6685109 w 9021068"/>
              <a:gd name="connsiteY89" fmla="*/ 5225143 h 6715845"/>
              <a:gd name="connsiteX90" fmla="*/ 6800370 w 9021068"/>
              <a:gd name="connsiteY90" fmla="*/ 5317351 h 6715845"/>
              <a:gd name="connsiteX91" fmla="*/ 6823422 w 9021068"/>
              <a:gd name="connsiteY91" fmla="*/ 5348087 h 6715845"/>
              <a:gd name="connsiteX92" fmla="*/ 6915630 w 9021068"/>
              <a:gd name="connsiteY92" fmla="*/ 5417244 h 6715845"/>
              <a:gd name="connsiteX93" fmla="*/ 6954050 w 9021068"/>
              <a:gd name="connsiteY93" fmla="*/ 5440296 h 6715845"/>
              <a:gd name="connsiteX94" fmla="*/ 7023207 w 9021068"/>
              <a:gd name="connsiteY94" fmla="*/ 5501768 h 6715845"/>
              <a:gd name="connsiteX95" fmla="*/ 7092363 w 9021068"/>
              <a:gd name="connsiteY95" fmla="*/ 5555556 h 6715845"/>
              <a:gd name="connsiteX96" fmla="*/ 7153835 w 9021068"/>
              <a:gd name="connsiteY96" fmla="*/ 5609345 h 6715845"/>
              <a:gd name="connsiteX97" fmla="*/ 7222992 w 9021068"/>
              <a:gd name="connsiteY97" fmla="*/ 5663133 h 6715845"/>
              <a:gd name="connsiteX98" fmla="*/ 7246044 w 9021068"/>
              <a:gd name="connsiteY98" fmla="*/ 5686185 h 6715845"/>
              <a:gd name="connsiteX99" fmla="*/ 7345936 w 9021068"/>
              <a:gd name="connsiteY99" fmla="*/ 5763025 h 6715845"/>
              <a:gd name="connsiteX100" fmla="*/ 7415093 w 9021068"/>
              <a:gd name="connsiteY100" fmla="*/ 5824498 h 6715845"/>
              <a:gd name="connsiteX101" fmla="*/ 7438145 w 9021068"/>
              <a:gd name="connsiteY101" fmla="*/ 5855234 h 6715845"/>
              <a:gd name="connsiteX102" fmla="*/ 7561089 w 9021068"/>
              <a:gd name="connsiteY102" fmla="*/ 5932074 h 6715845"/>
              <a:gd name="connsiteX103" fmla="*/ 7599509 w 9021068"/>
              <a:gd name="connsiteY103" fmla="*/ 5962810 h 6715845"/>
              <a:gd name="connsiteX104" fmla="*/ 7691718 w 9021068"/>
              <a:gd name="connsiteY104" fmla="*/ 5993546 h 6715845"/>
              <a:gd name="connsiteX105" fmla="*/ 7806978 w 9021068"/>
              <a:gd name="connsiteY105" fmla="*/ 6039651 h 6715845"/>
              <a:gd name="connsiteX106" fmla="*/ 7883819 w 9021068"/>
              <a:gd name="connsiteY106" fmla="*/ 6070387 h 6715845"/>
              <a:gd name="connsiteX107" fmla="*/ 7929923 w 9021068"/>
              <a:gd name="connsiteY107" fmla="*/ 6101123 h 6715845"/>
              <a:gd name="connsiteX108" fmla="*/ 7999079 w 9021068"/>
              <a:gd name="connsiteY108" fmla="*/ 6131859 h 6715845"/>
              <a:gd name="connsiteX109" fmla="*/ 8014447 w 9021068"/>
              <a:gd name="connsiteY109" fmla="*/ 6154911 h 6715845"/>
              <a:gd name="connsiteX110" fmla="*/ 8106656 w 9021068"/>
              <a:gd name="connsiteY110" fmla="*/ 6185647 h 6715845"/>
              <a:gd name="connsiteX111" fmla="*/ 8152760 w 9021068"/>
              <a:gd name="connsiteY111" fmla="*/ 6208699 h 6715845"/>
              <a:gd name="connsiteX112" fmla="*/ 8214232 w 9021068"/>
              <a:gd name="connsiteY112" fmla="*/ 6231751 h 6715845"/>
              <a:gd name="connsiteX113" fmla="*/ 8344861 w 9021068"/>
              <a:gd name="connsiteY113" fmla="*/ 6323960 h 6715845"/>
              <a:gd name="connsiteX114" fmla="*/ 8414017 w 9021068"/>
              <a:gd name="connsiteY114" fmla="*/ 6362380 h 6715845"/>
              <a:gd name="connsiteX115" fmla="*/ 8498541 w 9021068"/>
              <a:gd name="connsiteY115" fmla="*/ 6416168 h 6715845"/>
              <a:gd name="connsiteX116" fmla="*/ 8521593 w 9021068"/>
              <a:gd name="connsiteY116" fmla="*/ 6431536 h 6715845"/>
              <a:gd name="connsiteX117" fmla="*/ 8560014 w 9021068"/>
              <a:gd name="connsiteY117" fmla="*/ 6446904 h 6715845"/>
              <a:gd name="connsiteX118" fmla="*/ 8606118 w 9021068"/>
              <a:gd name="connsiteY118" fmla="*/ 6485324 h 6715845"/>
              <a:gd name="connsiteX119" fmla="*/ 8636854 w 9021068"/>
              <a:gd name="connsiteY119" fmla="*/ 6500693 h 6715845"/>
              <a:gd name="connsiteX120" fmla="*/ 8667590 w 9021068"/>
              <a:gd name="connsiteY120" fmla="*/ 6539113 h 6715845"/>
              <a:gd name="connsiteX121" fmla="*/ 8713694 w 9021068"/>
              <a:gd name="connsiteY121" fmla="*/ 6569849 h 6715845"/>
              <a:gd name="connsiteX122" fmla="*/ 8767482 w 9021068"/>
              <a:gd name="connsiteY122" fmla="*/ 6608269 h 6715845"/>
              <a:gd name="connsiteX123" fmla="*/ 8790535 w 9021068"/>
              <a:gd name="connsiteY123" fmla="*/ 6615953 h 6715845"/>
              <a:gd name="connsiteX124" fmla="*/ 8836639 w 9021068"/>
              <a:gd name="connsiteY124" fmla="*/ 6639005 h 6715845"/>
              <a:gd name="connsiteX125" fmla="*/ 8859691 w 9021068"/>
              <a:gd name="connsiteY125" fmla="*/ 6654373 h 6715845"/>
              <a:gd name="connsiteX126" fmla="*/ 8913479 w 9021068"/>
              <a:gd name="connsiteY126" fmla="*/ 6669741 h 6715845"/>
              <a:gd name="connsiteX127" fmla="*/ 8959583 w 9021068"/>
              <a:gd name="connsiteY127" fmla="*/ 6692793 h 6715845"/>
              <a:gd name="connsiteX128" fmla="*/ 9021056 w 9021068"/>
              <a:gd name="connsiteY128" fmla="*/ 6715845 h 67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9021068" h="6715845">
                <a:moveTo>
                  <a:pt x="0" y="0"/>
                </a:moveTo>
                <a:cubicBezTo>
                  <a:pt x="7684" y="17929"/>
                  <a:pt x="11949" y="37750"/>
                  <a:pt x="23052" y="53788"/>
                </a:cubicBezTo>
                <a:cubicBezTo>
                  <a:pt x="35423" y="71657"/>
                  <a:pt x="52654" y="85749"/>
                  <a:pt x="69156" y="99893"/>
                </a:cubicBezTo>
                <a:cubicBezTo>
                  <a:pt x="123208" y="146223"/>
                  <a:pt x="110726" y="139363"/>
                  <a:pt x="153681" y="153681"/>
                </a:cubicBezTo>
                <a:cubicBezTo>
                  <a:pt x="174172" y="169049"/>
                  <a:pt x="195329" y="183566"/>
                  <a:pt x="215153" y="199785"/>
                </a:cubicBezTo>
                <a:cubicBezTo>
                  <a:pt x="223563" y="206666"/>
                  <a:pt x="229362" y="216521"/>
                  <a:pt x="238205" y="222837"/>
                </a:cubicBezTo>
                <a:cubicBezTo>
                  <a:pt x="247526" y="229495"/>
                  <a:pt x="258885" y="232720"/>
                  <a:pt x="268941" y="238205"/>
                </a:cubicBezTo>
                <a:cubicBezTo>
                  <a:pt x="287070" y="248093"/>
                  <a:pt x="304800" y="258696"/>
                  <a:pt x="322729" y="268941"/>
                </a:cubicBezTo>
                <a:cubicBezTo>
                  <a:pt x="352145" y="313062"/>
                  <a:pt x="326517" y="282882"/>
                  <a:pt x="399570" y="322730"/>
                </a:cubicBezTo>
                <a:cubicBezTo>
                  <a:pt x="407677" y="327152"/>
                  <a:pt x="414515" y="333676"/>
                  <a:pt x="422622" y="338098"/>
                </a:cubicBezTo>
                <a:cubicBezTo>
                  <a:pt x="442734" y="349068"/>
                  <a:pt x="463982" y="357864"/>
                  <a:pt x="484094" y="368834"/>
                </a:cubicBezTo>
                <a:cubicBezTo>
                  <a:pt x="492201" y="373256"/>
                  <a:pt x="498790" y="380270"/>
                  <a:pt x="507146" y="384202"/>
                </a:cubicBezTo>
                <a:cubicBezTo>
                  <a:pt x="542446" y="400814"/>
                  <a:pt x="582262" y="408665"/>
                  <a:pt x="614723" y="430306"/>
                </a:cubicBezTo>
                <a:cubicBezTo>
                  <a:pt x="643111" y="449231"/>
                  <a:pt x="656245" y="458751"/>
                  <a:pt x="691563" y="476410"/>
                </a:cubicBezTo>
                <a:cubicBezTo>
                  <a:pt x="709010" y="485134"/>
                  <a:pt x="727904" y="490738"/>
                  <a:pt x="745351" y="499462"/>
                </a:cubicBezTo>
                <a:cubicBezTo>
                  <a:pt x="779176" y="516375"/>
                  <a:pt x="812283" y="534710"/>
                  <a:pt x="845244" y="553251"/>
                </a:cubicBezTo>
                <a:cubicBezTo>
                  <a:pt x="853293" y="557779"/>
                  <a:pt x="859677" y="565304"/>
                  <a:pt x="868296" y="568619"/>
                </a:cubicBezTo>
                <a:cubicBezTo>
                  <a:pt x="899460" y="580605"/>
                  <a:pt x="971249" y="598719"/>
                  <a:pt x="1006608" y="607039"/>
                </a:cubicBezTo>
                <a:cubicBezTo>
                  <a:pt x="1051359" y="617569"/>
                  <a:pt x="1064445" y="617202"/>
                  <a:pt x="1098817" y="630091"/>
                </a:cubicBezTo>
                <a:cubicBezTo>
                  <a:pt x="1171148" y="657215"/>
                  <a:pt x="1102531" y="632595"/>
                  <a:pt x="1183341" y="668511"/>
                </a:cubicBezTo>
                <a:cubicBezTo>
                  <a:pt x="1190743" y="671801"/>
                  <a:pt x="1198833" y="673287"/>
                  <a:pt x="1206393" y="676195"/>
                </a:cubicBezTo>
                <a:cubicBezTo>
                  <a:pt x="1309334" y="715787"/>
                  <a:pt x="1323694" y="730323"/>
                  <a:pt x="1459966" y="753035"/>
                </a:cubicBezTo>
                <a:cubicBezTo>
                  <a:pt x="1486055" y="757383"/>
                  <a:pt x="1554733" y="767811"/>
                  <a:pt x="1590595" y="776087"/>
                </a:cubicBezTo>
                <a:cubicBezTo>
                  <a:pt x="1611175" y="780837"/>
                  <a:pt x="1631659" y="786014"/>
                  <a:pt x="1652067" y="791456"/>
                </a:cubicBezTo>
                <a:cubicBezTo>
                  <a:pt x="1670084" y="796261"/>
                  <a:pt x="1688295" y="800552"/>
                  <a:pt x="1705856" y="806824"/>
                </a:cubicBezTo>
                <a:cubicBezTo>
                  <a:pt x="1724226" y="813385"/>
                  <a:pt x="1741312" y="823210"/>
                  <a:pt x="1759644" y="829876"/>
                </a:cubicBezTo>
                <a:cubicBezTo>
                  <a:pt x="1769569" y="833485"/>
                  <a:pt x="1780361" y="834220"/>
                  <a:pt x="1790380" y="837560"/>
                </a:cubicBezTo>
                <a:cubicBezTo>
                  <a:pt x="1891373" y="871224"/>
                  <a:pt x="1817206" y="847376"/>
                  <a:pt x="1882588" y="875980"/>
                </a:cubicBezTo>
                <a:cubicBezTo>
                  <a:pt x="1913094" y="889326"/>
                  <a:pt x="1944369" y="900877"/>
                  <a:pt x="1974797" y="914400"/>
                </a:cubicBezTo>
                <a:cubicBezTo>
                  <a:pt x="2013540" y="931619"/>
                  <a:pt x="2052136" y="949227"/>
                  <a:pt x="2090057" y="968188"/>
                </a:cubicBezTo>
                <a:cubicBezTo>
                  <a:pt x="2115671" y="980995"/>
                  <a:pt x="2144898" y="988276"/>
                  <a:pt x="2166898" y="1006609"/>
                </a:cubicBezTo>
                <a:cubicBezTo>
                  <a:pt x="2182266" y="1019416"/>
                  <a:pt x="2198133" y="1031647"/>
                  <a:pt x="2213002" y="1045029"/>
                </a:cubicBezTo>
                <a:cubicBezTo>
                  <a:pt x="2223772" y="1054722"/>
                  <a:pt x="2232607" y="1066489"/>
                  <a:pt x="2243738" y="1075765"/>
                </a:cubicBezTo>
                <a:cubicBezTo>
                  <a:pt x="2278771" y="1104959"/>
                  <a:pt x="2316567" y="1130754"/>
                  <a:pt x="2351314" y="1160289"/>
                </a:cubicBezTo>
                <a:cubicBezTo>
                  <a:pt x="2367874" y="1174365"/>
                  <a:pt x="2380723" y="1192479"/>
                  <a:pt x="2397419" y="1206393"/>
                </a:cubicBezTo>
                <a:cubicBezTo>
                  <a:pt x="2442289" y="1243785"/>
                  <a:pt x="2490701" y="1276771"/>
                  <a:pt x="2535731" y="1313970"/>
                </a:cubicBezTo>
                <a:cubicBezTo>
                  <a:pt x="2549694" y="1325505"/>
                  <a:pt x="2560094" y="1340969"/>
                  <a:pt x="2574151" y="1352390"/>
                </a:cubicBezTo>
                <a:cubicBezTo>
                  <a:pt x="2601189" y="1374359"/>
                  <a:pt x="2631472" y="1392099"/>
                  <a:pt x="2658676" y="1413862"/>
                </a:cubicBezTo>
                <a:cubicBezTo>
                  <a:pt x="2669990" y="1422913"/>
                  <a:pt x="2678098" y="1435547"/>
                  <a:pt x="2689412" y="1444598"/>
                </a:cubicBezTo>
                <a:cubicBezTo>
                  <a:pt x="2729413" y="1476599"/>
                  <a:pt x="2772598" y="1504504"/>
                  <a:pt x="2812356" y="1536807"/>
                </a:cubicBezTo>
                <a:cubicBezTo>
                  <a:pt x="2853338" y="1570104"/>
                  <a:pt x="2893620" y="1604281"/>
                  <a:pt x="2935301" y="1636699"/>
                </a:cubicBezTo>
                <a:cubicBezTo>
                  <a:pt x="2962801" y="1658088"/>
                  <a:pt x="2995191" y="1673538"/>
                  <a:pt x="3019825" y="1698172"/>
                </a:cubicBezTo>
                <a:cubicBezTo>
                  <a:pt x="3057730" y="1736077"/>
                  <a:pt x="3050790" y="1732864"/>
                  <a:pt x="3119718" y="1767328"/>
                </a:cubicBezTo>
                <a:cubicBezTo>
                  <a:pt x="3129164" y="1772051"/>
                  <a:pt x="3140209" y="1772451"/>
                  <a:pt x="3150454" y="1775012"/>
                </a:cubicBezTo>
                <a:cubicBezTo>
                  <a:pt x="3165822" y="1787819"/>
                  <a:pt x="3180170" y="1801960"/>
                  <a:pt x="3196558" y="1813432"/>
                </a:cubicBezTo>
                <a:cubicBezTo>
                  <a:pt x="3205942" y="1820001"/>
                  <a:pt x="3219194" y="1820700"/>
                  <a:pt x="3227294" y="1828800"/>
                </a:cubicBezTo>
                <a:cubicBezTo>
                  <a:pt x="3237855" y="1839361"/>
                  <a:pt x="3241385" y="1855272"/>
                  <a:pt x="3250346" y="1867220"/>
                </a:cubicBezTo>
                <a:cubicBezTo>
                  <a:pt x="3256866" y="1875913"/>
                  <a:pt x="3266055" y="1882261"/>
                  <a:pt x="3273398" y="1890272"/>
                </a:cubicBezTo>
                <a:cubicBezTo>
                  <a:pt x="3294239" y="1913008"/>
                  <a:pt x="3313575" y="1937119"/>
                  <a:pt x="3334871" y="1959429"/>
                </a:cubicBezTo>
                <a:cubicBezTo>
                  <a:pt x="3367385" y="1993491"/>
                  <a:pt x="3405346" y="2022550"/>
                  <a:pt x="3434763" y="2059321"/>
                </a:cubicBezTo>
                <a:cubicBezTo>
                  <a:pt x="3445008" y="2072128"/>
                  <a:pt x="3453481" y="2086581"/>
                  <a:pt x="3465499" y="2097741"/>
                </a:cubicBezTo>
                <a:cubicBezTo>
                  <a:pt x="3520151" y="2148489"/>
                  <a:pt x="3583894" y="2179283"/>
                  <a:pt x="3626864" y="2243738"/>
                </a:cubicBezTo>
                <a:cubicBezTo>
                  <a:pt x="3647355" y="2274474"/>
                  <a:pt x="3662215" y="2309825"/>
                  <a:pt x="3688336" y="2335946"/>
                </a:cubicBezTo>
                <a:cubicBezTo>
                  <a:pt x="3743454" y="2391064"/>
                  <a:pt x="3714969" y="2360615"/>
                  <a:pt x="3772861" y="2428155"/>
                </a:cubicBezTo>
                <a:cubicBezTo>
                  <a:pt x="3780545" y="2446084"/>
                  <a:pt x="3785093" y="2465713"/>
                  <a:pt x="3795913" y="2481943"/>
                </a:cubicBezTo>
                <a:cubicBezTo>
                  <a:pt x="3821209" y="2519887"/>
                  <a:pt x="3855142" y="2551574"/>
                  <a:pt x="3880437" y="2589519"/>
                </a:cubicBezTo>
                <a:cubicBezTo>
                  <a:pt x="3909597" y="2633262"/>
                  <a:pt x="3896433" y="2616779"/>
                  <a:pt x="3957277" y="2674044"/>
                </a:cubicBezTo>
                <a:cubicBezTo>
                  <a:pt x="3979737" y="2695182"/>
                  <a:pt x="4002350" y="2716249"/>
                  <a:pt x="4026434" y="2735516"/>
                </a:cubicBezTo>
                <a:cubicBezTo>
                  <a:pt x="4040857" y="2747054"/>
                  <a:pt x="4058438" y="2754321"/>
                  <a:pt x="4072538" y="2766252"/>
                </a:cubicBezTo>
                <a:cubicBezTo>
                  <a:pt x="4184570" y="2861048"/>
                  <a:pt x="4086394" y="2793417"/>
                  <a:pt x="4149378" y="2835409"/>
                </a:cubicBezTo>
                <a:cubicBezTo>
                  <a:pt x="4164216" y="2879923"/>
                  <a:pt x="4149964" y="2852231"/>
                  <a:pt x="4210850" y="2896881"/>
                </a:cubicBezTo>
                <a:cubicBezTo>
                  <a:pt x="4269924" y="2940202"/>
                  <a:pt x="4324766" y="2989819"/>
                  <a:pt x="4387583" y="3027509"/>
                </a:cubicBezTo>
                <a:cubicBezTo>
                  <a:pt x="4413197" y="3042877"/>
                  <a:pt x="4440021" y="3056388"/>
                  <a:pt x="4464424" y="3073614"/>
                </a:cubicBezTo>
                <a:cubicBezTo>
                  <a:pt x="4527200" y="3117926"/>
                  <a:pt x="4588081" y="3164887"/>
                  <a:pt x="4648840" y="3211926"/>
                </a:cubicBezTo>
                <a:cubicBezTo>
                  <a:pt x="4667513" y="3226382"/>
                  <a:pt x="4683604" y="3244041"/>
                  <a:pt x="4702629" y="3258030"/>
                </a:cubicBezTo>
                <a:cubicBezTo>
                  <a:pt x="4770758" y="3308124"/>
                  <a:pt x="4840460" y="3356054"/>
                  <a:pt x="4910098" y="3404027"/>
                </a:cubicBezTo>
                <a:cubicBezTo>
                  <a:pt x="4955729" y="3435461"/>
                  <a:pt x="5009230" y="3457054"/>
                  <a:pt x="5048410" y="3496235"/>
                </a:cubicBezTo>
                <a:cubicBezTo>
                  <a:pt x="5211523" y="3659352"/>
                  <a:pt x="4914496" y="3365102"/>
                  <a:pt x="5186723" y="3619180"/>
                </a:cubicBezTo>
                <a:cubicBezTo>
                  <a:pt x="5234389" y="3663668"/>
                  <a:pt x="5284304" y="3706579"/>
                  <a:pt x="5325035" y="3757493"/>
                </a:cubicBezTo>
                <a:cubicBezTo>
                  <a:pt x="5335280" y="3770300"/>
                  <a:pt x="5344554" y="3783948"/>
                  <a:pt x="5355771" y="3795913"/>
                </a:cubicBezTo>
                <a:cubicBezTo>
                  <a:pt x="5383023" y="3824981"/>
                  <a:pt x="5415405" y="3849323"/>
                  <a:pt x="5440296" y="3880437"/>
                </a:cubicBezTo>
                <a:cubicBezTo>
                  <a:pt x="5563675" y="4034661"/>
                  <a:pt x="5413017" y="3844063"/>
                  <a:pt x="5486400" y="3941909"/>
                </a:cubicBezTo>
                <a:cubicBezTo>
                  <a:pt x="5503922" y="3965272"/>
                  <a:pt x="5522666" y="3987703"/>
                  <a:pt x="5540188" y="4011066"/>
                </a:cubicBezTo>
                <a:cubicBezTo>
                  <a:pt x="5545729" y="4018454"/>
                  <a:pt x="5550015" y="4026730"/>
                  <a:pt x="5555556" y="4034118"/>
                </a:cubicBezTo>
                <a:cubicBezTo>
                  <a:pt x="5573079" y="4057481"/>
                  <a:pt x="5592246" y="4079599"/>
                  <a:pt x="5609345" y="4103274"/>
                </a:cubicBezTo>
                <a:cubicBezTo>
                  <a:pt x="5625566" y="4125734"/>
                  <a:pt x="5640081" y="4149378"/>
                  <a:pt x="5655449" y="4172430"/>
                </a:cubicBezTo>
                <a:cubicBezTo>
                  <a:pt x="5660572" y="4180114"/>
                  <a:pt x="5664287" y="4188952"/>
                  <a:pt x="5670817" y="4195482"/>
                </a:cubicBezTo>
                <a:cubicBezTo>
                  <a:pt x="5688746" y="4213412"/>
                  <a:pt x="5708549" y="4229646"/>
                  <a:pt x="5724605" y="4249271"/>
                </a:cubicBezTo>
                <a:cubicBezTo>
                  <a:pt x="5731858" y="4258136"/>
                  <a:pt x="5732817" y="4271062"/>
                  <a:pt x="5739973" y="4280007"/>
                </a:cubicBezTo>
                <a:cubicBezTo>
                  <a:pt x="5753550" y="4296978"/>
                  <a:pt x="5771638" y="4309867"/>
                  <a:pt x="5786077" y="4326111"/>
                </a:cubicBezTo>
                <a:cubicBezTo>
                  <a:pt x="5792212" y="4333013"/>
                  <a:pt x="5795984" y="4341716"/>
                  <a:pt x="5801445" y="4349163"/>
                </a:cubicBezTo>
                <a:cubicBezTo>
                  <a:pt x="5824166" y="4380145"/>
                  <a:pt x="5847110" y="4410970"/>
                  <a:pt x="5870602" y="4441372"/>
                </a:cubicBezTo>
                <a:cubicBezTo>
                  <a:pt x="5890658" y="4467327"/>
                  <a:pt x="5913879" y="4490920"/>
                  <a:pt x="5932074" y="4518212"/>
                </a:cubicBezTo>
                <a:cubicBezTo>
                  <a:pt x="5937197" y="4525896"/>
                  <a:pt x="5941432" y="4534252"/>
                  <a:pt x="5947442" y="4541264"/>
                </a:cubicBezTo>
                <a:cubicBezTo>
                  <a:pt x="6188599" y="4822613"/>
                  <a:pt x="5971289" y="4572795"/>
                  <a:pt x="6147227" y="4748733"/>
                </a:cubicBezTo>
                <a:cubicBezTo>
                  <a:pt x="6166480" y="4767986"/>
                  <a:pt x="6181762" y="4790952"/>
                  <a:pt x="6201015" y="4810205"/>
                </a:cubicBezTo>
                <a:cubicBezTo>
                  <a:pt x="6210071" y="4819261"/>
                  <a:pt x="6222389" y="4824519"/>
                  <a:pt x="6231751" y="4833257"/>
                </a:cubicBezTo>
                <a:cubicBezTo>
                  <a:pt x="6260880" y="4860444"/>
                  <a:pt x="6282487" y="4896664"/>
                  <a:pt x="6316276" y="4917782"/>
                </a:cubicBezTo>
                <a:cubicBezTo>
                  <a:pt x="6354797" y="4941857"/>
                  <a:pt x="6433889" y="4989292"/>
                  <a:pt x="6462272" y="5017674"/>
                </a:cubicBezTo>
                <a:cubicBezTo>
                  <a:pt x="6539827" y="5095228"/>
                  <a:pt x="6594076" y="5152317"/>
                  <a:pt x="6685109" y="5225143"/>
                </a:cubicBezTo>
                <a:cubicBezTo>
                  <a:pt x="6723529" y="5255879"/>
                  <a:pt x="6770849" y="5277990"/>
                  <a:pt x="6800370" y="5317351"/>
                </a:cubicBezTo>
                <a:cubicBezTo>
                  <a:pt x="6808054" y="5327596"/>
                  <a:pt x="6813744" y="5339699"/>
                  <a:pt x="6823422" y="5348087"/>
                </a:cubicBezTo>
                <a:cubicBezTo>
                  <a:pt x="6852456" y="5373250"/>
                  <a:pt x="6884242" y="5395088"/>
                  <a:pt x="6915630" y="5417244"/>
                </a:cubicBezTo>
                <a:cubicBezTo>
                  <a:pt x="6927831" y="5425857"/>
                  <a:pt x="6942306" y="5431069"/>
                  <a:pt x="6954050" y="5440296"/>
                </a:cubicBezTo>
                <a:cubicBezTo>
                  <a:pt x="6978302" y="5459351"/>
                  <a:pt x="6999513" y="5482023"/>
                  <a:pt x="7023207" y="5501768"/>
                </a:cubicBezTo>
                <a:cubicBezTo>
                  <a:pt x="7045642" y="5520464"/>
                  <a:pt x="7069820" y="5536991"/>
                  <a:pt x="7092363" y="5555556"/>
                </a:cubicBezTo>
                <a:cubicBezTo>
                  <a:pt x="7113381" y="5572865"/>
                  <a:pt x="7132817" y="5592036"/>
                  <a:pt x="7153835" y="5609345"/>
                </a:cubicBezTo>
                <a:cubicBezTo>
                  <a:pt x="7176378" y="5627910"/>
                  <a:pt x="7200557" y="5644437"/>
                  <a:pt x="7222992" y="5663133"/>
                </a:cubicBezTo>
                <a:cubicBezTo>
                  <a:pt x="7231340" y="5670090"/>
                  <a:pt x="7237610" y="5679332"/>
                  <a:pt x="7246044" y="5686185"/>
                </a:cubicBezTo>
                <a:cubicBezTo>
                  <a:pt x="7278648" y="5712676"/>
                  <a:pt x="7314538" y="5735116"/>
                  <a:pt x="7345936" y="5763025"/>
                </a:cubicBezTo>
                <a:cubicBezTo>
                  <a:pt x="7368988" y="5783516"/>
                  <a:pt x="7393284" y="5802689"/>
                  <a:pt x="7415093" y="5824498"/>
                </a:cubicBezTo>
                <a:cubicBezTo>
                  <a:pt x="7424149" y="5833554"/>
                  <a:pt x="7428307" y="5847035"/>
                  <a:pt x="7438145" y="5855234"/>
                </a:cubicBezTo>
                <a:cubicBezTo>
                  <a:pt x="7497823" y="5904966"/>
                  <a:pt x="7503117" y="5893426"/>
                  <a:pt x="7561089" y="5932074"/>
                </a:cubicBezTo>
                <a:cubicBezTo>
                  <a:pt x="7574735" y="5941171"/>
                  <a:pt x="7584669" y="5955827"/>
                  <a:pt x="7599509" y="5962810"/>
                </a:cubicBezTo>
                <a:cubicBezTo>
                  <a:pt x="7628824" y="5976605"/>
                  <a:pt x="7663588" y="5977472"/>
                  <a:pt x="7691718" y="5993546"/>
                </a:cubicBezTo>
                <a:cubicBezTo>
                  <a:pt x="7803687" y="6057528"/>
                  <a:pt x="7684721" y="5995987"/>
                  <a:pt x="7806978" y="6039651"/>
                </a:cubicBezTo>
                <a:cubicBezTo>
                  <a:pt x="7936578" y="6085938"/>
                  <a:pt x="7790898" y="6047157"/>
                  <a:pt x="7883819" y="6070387"/>
                </a:cubicBezTo>
                <a:cubicBezTo>
                  <a:pt x="7899187" y="6080632"/>
                  <a:pt x="7913626" y="6092431"/>
                  <a:pt x="7929923" y="6101123"/>
                </a:cubicBezTo>
                <a:cubicBezTo>
                  <a:pt x="7952181" y="6112994"/>
                  <a:pt x="7977797" y="6118316"/>
                  <a:pt x="7999079" y="6131859"/>
                </a:cubicBezTo>
                <a:cubicBezTo>
                  <a:pt x="8006870" y="6136817"/>
                  <a:pt x="8006187" y="6150781"/>
                  <a:pt x="8014447" y="6154911"/>
                </a:cubicBezTo>
                <a:cubicBezTo>
                  <a:pt x="8043426" y="6169400"/>
                  <a:pt x="8077678" y="6171158"/>
                  <a:pt x="8106656" y="6185647"/>
                </a:cubicBezTo>
                <a:cubicBezTo>
                  <a:pt x="8122024" y="6193331"/>
                  <a:pt x="8137059" y="6201721"/>
                  <a:pt x="8152760" y="6208699"/>
                </a:cubicBezTo>
                <a:cubicBezTo>
                  <a:pt x="8184097" y="6222627"/>
                  <a:pt x="8176467" y="6210170"/>
                  <a:pt x="8214232" y="6231751"/>
                </a:cubicBezTo>
                <a:cubicBezTo>
                  <a:pt x="8313900" y="6288705"/>
                  <a:pt x="8252718" y="6264338"/>
                  <a:pt x="8344861" y="6323960"/>
                </a:cubicBezTo>
                <a:cubicBezTo>
                  <a:pt x="8367001" y="6338286"/>
                  <a:pt x="8391404" y="6348812"/>
                  <a:pt x="8414017" y="6362380"/>
                </a:cubicBezTo>
                <a:cubicBezTo>
                  <a:pt x="8442654" y="6379562"/>
                  <a:pt x="8470449" y="6398109"/>
                  <a:pt x="8498541" y="6416168"/>
                </a:cubicBezTo>
                <a:cubicBezTo>
                  <a:pt x="8506309" y="6421162"/>
                  <a:pt x="8513018" y="6428106"/>
                  <a:pt x="8521593" y="6431536"/>
                </a:cubicBezTo>
                <a:cubicBezTo>
                  <a:pt x="8534400" y="6436659"/>
                  <a:pt x="8547677" y="6440735"/>
                  <a:pt x="8560014" y="6446904"/>
                </a:cubicBezTo>
                <a:cubicBezTo>
                  <a:pt x="8600661" y="6467227"/>
                  <a:pt x="8566471" y="6457004"/>
                  <a:pt x="8606118" y="6485324"/>
                </a:cubicBezTo>
                <a:cubicBezTo>
                  <a:pt x="8615439" y="6491982"/>
                  <a:pt x="8626609" y="6495570"/>
                  <a:pt x="8636854" y="6500693"/>
                </a:cubicBezTo>
                <a:cubicBezTo>
                  <a:pt x="8647099" y="6513500"/>
                  <a:pt x="8655400" y="6528142"/>
                  <a:pt x="8667590" y="6539113"/>
                </a:cubicBezTo>
                <a:cubicBezTo>
                  <a:pt x="8681319" y="6551469"/>
                  <a:pt x="8698918" y="6558767"/>
                  <a:pt x="8713694" y="6569849"/>
                </a:cubicBezTo>
                <a:cubicBezTo>
                  <a:pt x="8720654" y="6575069"/>
                  <a:pt x="8756247" y="6602651"/>
                  <a:pt x="8767482" y="6608269"/>
                </a:cubicBezTo>
                <a:cubicBezTo>
                  <a:pt x="8774727" y="6611891"/>
                  <a:pt x="8782851" y="6613392"/>
                  <a:pt x="8790535" y="6615953"/>
                </a:cubicBezTo>
                <a:cubicBezTo>
                  <a:pt x="8856599" y="6659996"/>
                  <a:pt x="8773013" y="6607192"/>
                  <a:pt x="8836639" y="6639005"/>
                </a:cubicBezTo>
                <a:cubicBezTo>
                  <a:pt x="8844899" y="6643135"/>
                  <a:pt x="8851117" y="6650943"/>
                  <a:pt x="8859691" y="6654373"/>
                </a:cubicBezTo>
                <a:cubicBezTo>
                  <a:pt x="8877004" y="6661298"/>
                  <a:pt x="8896075" y="6663047"/>
                  <a:pt x="8913479" y="6669741"/>
                </a:cubicBezTo>
                <a:cubicBezTo>
                  <a:pt x="8929516" y="6675909"/>
                  <a:pt x="8943402" y="6687014"/>
                  <a:pt x="8959583" y="6692793"/>
                </a:cubicBezTo>
                <a:cubicBezTo>
                  <a:pt x="9023541" y="6715635"/>
                  <a:pt x="9021056" y="6686208"/>
                  <a:pt x="9021056" y="6715845"/>
                </a:cubicBezTo>
              </a:path>
            </a:pathLst>
          </a:custGeom>
          <a:ln w="60325">
            <a:solidFill>
              <a:srgbClr val="C00000"/>
            </a:solidFill>
            <a:headEnd type="none"/>
            <a:tailEnd type="arrow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30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navigatio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navigatio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navigatio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navigatio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navigation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/>
          <a:lstStyle/>
          <a:p>
            <a:r>
              <a:rPr lang="en-US" sz="4000" dirty="0"/>
              <a:t>Navigation </a:t>
            </a:r>
            <a:r>
              <a:rPr lang="en-US" sz="4000" dirty="0" smtClean="0"/>
              <a:t>efficiency and robustness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(</a:t>
            </a:r>
            <a:r>
              <a:rPr lang="en-US" sz="4000" dirty="0" smtClean="0">
                <a:sym typeface="Mathematica1" pitchFamily="2" charset="2"/>
              </a:rPr>
              <a:t>synthetic networks)</a:t>
            </a:r>
            <a:endParaRPr lang="en-US" sz="4000" dirty="0">
              <a:sym typeface="Mathematica1" pitchFamily="2" charset="2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Percentage of successful greedy paths</a:t>
            </a:r>
            <a:br>
              <a:rPr lang="en-US">
                <a:solidFill>
                  <a:srgbClr val="008000"/>
                </a:solidFill>
                <a:latin typeface="Times New Roman" pitchFamily="18" charset="0"/>
              </a:rPr>
            </a:br>
            <a:r>
              <a:rPr lang="en-US">
                <a:solidFill>
                  <a:srgbClr val="008000"/>
                </a:solidFill>
                <a:latin typeface="Times New Roman" pitchFamily="18" charset="0"/>
              </a:rPr>
              <a:t>                                </a:t>
            </a:r>
            <a:r>
              <a:rPr lang="en-US" i="1">
                <a:solidFill>
                  <a:srgbClr val="008000"/>
                </a:solidFill>
                <a:latin typeface="Times New Roman" pitchFamily="18" charset="0"/>
              </a:rPr>
              <a:t>99.99%</a:t>
            </a:r>
            <a:r>
              <a:rPr lang="en-US">
                <a:latin typeface="Times New Roman" pitchFamily="18" charset="0"/>
              </a:rPr>
              <a:t> </a:t>
            </a:r>
          </a:p>
          <a:p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Percentage of shortest greedy paths</a:t>
            </a:r>
            <a:br>
              <a:rPr lang="en-US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>
                <a:solidFill>
                  <a:srgbClr val="0000FF"/>
                </a:solidFill>
                <a:latin typeface="Times New Roman" pitchFamily="18" charset="0"/>
              </a:rPr>
              <a:t>                                </a:t>
            </a:r>
            <a:r>
              <a:rPr lang="en-US" i="1">
                <a:solidFill>
                  <a:srgbClr val="0000FF"/>
                </a:solidFill>
                <a:latin typeface="Times New Roman" pitchFamily="18" charset="0"/>
              </a:rPr>
              <a:t>100%</a:t>
            </a:r>
          </a:p>
          <a:p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Percentage of successful greedy paths after removal of </a:t>
            </a:r>
            <a:r>
              <a:rPr lang="en-US" i="1">
                <a:solidFill>
                  <a:srgbClr val="FF0000"/>
                </a:solidFill>
                <a:latin typeface="Times New Roman" pitchFamily="18" charset="0"/>
              </a:rPr>
              <a:t>x%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 of links or nodes</a:t>
            </a:r>
          </a:p>
          <a:p>
            <a:pPr lvl="1"/>
            <a:r>
              <a:rPr lang="en-US" i="1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10%                   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99%</a:t>
            </a:r>
          </a:p>
          <a:p>
            <a:pPr lvl="1"/>
            <a:r>
              <a:rPr lang="en-US" i="1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30% 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                  95%</a:t>
            </a:r>
            <a:endParaRPr lang="ru-RU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Success ratio in random graphs</a:t>
            </a:r>
            <a:endParaRPr lang="en-US" sz="4000">
              <a:sym typeface="Mathematica1" pitchFamily="2" charset="2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</a:rPr>
              <a:t>Configuration </a:t>
            </a:r>
            <a:r>
              <a:rPr lang="en-US" dirty="0" smtClean="0">
                <a:latin typeface="Times New Roman" pitchFamily="18" charset="0"/>
              </a:rPr>
              <a:t>model</a:t>
            </a:r>
            <a:br>
              <a:rPr lang="en-US" dirty="0" smtClean="0">
                <a:latin typeface="Times New Roman" pitchFamily="18" charset="0"/>
              </a:rPr>
            </a:br>
            <a:r>
              <a:rPr lang="en-US" dirty="0" smtClean="0">
                <a:latin typeface="Times New Roman" pitchFamily="18" charset="0"/>
              </a:rPr>
              <a:t>(the same degree distribution) </a:t>
            </a:r>
            <a:br>
              <a:rPr lang="en-US" dirty="0" smtClean="0">
                <a:latin typeface="Times New Roman" pitchFamily="18" charset="0"/>
              </a:rPr>
            </a:br>
            <a:r>
              <a:rPr lang="en-US" dirty="0" smtClean="0">
                <a:latin typeface="Times New Roman" pitchFamily="18" charset="0"/>
              </a:rPr>
              <a:t>                                </a:t>
            </a:r>
            <a:r>
              <a:rPr lang="en-US" i="1" dirty="0" smtClean="0">
                <a:latin typeface="Times New Roman" pitchFamily="18" charset="0"/>
              </a:rPr>
              <a:t>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30%</a:t>
            </a:r>
            <a:endParaRPr lang="en-US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</a:rPr>
              <a:t>Classical </a:t>
            </a:r>
            <a:r>
              <a:rPr lang="en-US" dirty="0">
                <a:latin typeface="Times New Roman" pitchFamily="18" charset="0"/>
              </a:rPr>
              <a:t>random </a:t>
            </a:r>
            <a:r>
              <a:rPr lang="en-US" dirty="0" smtClean="0">
                <a:latin typeface="Times New Roman" pitchFamily="18" charset="0"/>
              </a:rPr>
              <a:t>graphs</a:t>
            </a:r>
            <a:br>
              <a:rPr lang="en-US" dirty="0" smtClean="0">
                <a:latin typeface="Times New Roman" pitchFamily="18" charset="0"/>
              </a:rPr>
            </a:br>
            <a:r>
              <a:rPr lang="en-US" dirty="0" smtClean="0">
                <a:latin typeface="Times New Roman" pitchFamily="18" charset="0"/>
              </a:rPr>
              <a:t>(the same average degree)</a:t>
            </a:r>
            <a:r>
              <a:rPr lang="en-US" dirty="0">
                <a:latin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0.17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</a:rPr>
              <a:t>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Mapping the real Internet</a:t>
            </a:r>
            <a:br>
              <a:rPr lang="en-US" sz="4000"/>
            </a:br>
            <a:r>
              <a:rPr lang="en-US" sz="4000"/>
              <a:t>using statistical inference methods</a:t>
            </a:r>
            <a:endParaRPr lang="ru-RU" sz="4000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Measure the Internet topology properties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Map </a:t>
            </a:r>
            <a:r>
              <a:rPr lang="en-US" dirty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them to model parameters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Place 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nodes at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sym typeface="Mathematica1" pitchFamily="2" charset="2"/>
              </a:rPr>
              <a:t>random hyperbolic coordinates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Apply the Metropolis-Hastings algorithm to find the coordinates maximizing the likelihood that Internet is produced by the model</a:t>
            </a:r>
            <a:endParaRPr lang="en-US" dirty="0">
              <a:solidFill>
                <a:srgbClr val="FF0000"/>
              </a:solidFill>
              <a:latin typeface="Times New Roman" pitchFamily="18" charset="0"/>
              <a:sym typeface="Mathematica1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i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298575"/>
            <a:ext cx="8875712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1" name="Picture 3" descr="fi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75438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0"/>
            <a:ext cx="5300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r>
              <a:rPr lang="en-US" sz="4000" dirty="0"/>
              <a:t>Navigation </a:t>
            </a:r>
            <a:r>
              <a:rPr lang="en-US" sz="4000" dirty="0" smtClean="0"/>
              <a:t>efficiency and robustness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 </a:t>
            </a:r>
            <a:r>
              <a:rPr lang="en-US" sz="4000" dirty="0" smtClean="0"/>
              <a:t>(</a:t>
            </a:r>
            <a:r>
              <a:rPr lang="en-US" sz="4000" dirty="0" smtClean="0">
                <a:sym typeface="Mathematica1" pitchFamily="2" charset="2"/>
              </a:rPr>
              <a:t>Internet)</a:t>
            </a:r>
            <a:endParaRPr lang="en-US" sz="4000" dirty="0">
              <a:sym typeface="Mathematica1" pitchFamily="2" charset="2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Percentage of successful greedy paths</a:t>
            </a:r>
            <a:br>
              <a:rPr lang="en-US" dirty="0">
                <a:solidFill>
                  <a:srgbClr val="008000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8000"/>
                </a:solidFill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008000"/>
                </a:solidFill>
                <a:latin typeface="Times New Roman" pitchFamily="18" charset="0"/>
              </a:rPr>
              <a:t>97%</a:t>
            </a:r>
            <a:r>
              <a:rPr lang="en-US" dirty="0">
                <a:latin typeface="Times New Roman" pitchFamily="18" charset="0"/>
              </a:rPr>
              <a:t> 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Average stretch</a:t>
            </a:r>
            <a:br>
              <a:rPr lang="en-US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                                 </a:t>
            </a:r>
            <a:r>
              <a:rPr lang="en-US" i="1" dirty="0">
                <a:solidFill>
                  <a:srgbClr val="0000FF"/>
                </a:solidFill>
                <a:latin typeface="Times New Roman" pitchFamily="18" charset="0"/>
              </a:rPr>
              <a:t>1.1</a:t>
            </a:r>
          </a:p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Percentage of successful greedy paths after removal of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x%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of links or nodes: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6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6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6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ig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313"/>
            <a:ext cx="8153400" cy="61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438"/>
            <a:ext cx="8229600" cy="45259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Why?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Congruency between hyperbolic space geometry and scale-free network topology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Hierarchical/heterogeneous organization of the two (zooming-out/zooming-in pattern)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Strong clustering/metric structure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How?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Strong clustering yields high path diversity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All paths are congruent to their corresponding hyperbolic geodesics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If some paths are damaged, many others remain, and can still be found since they all congruent</a:t>
            </a:r>
            <a:endParaRPr lang="ru-RU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2" dur="indefinite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400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17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177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fig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313"/>
            <a:ext cx="8153400" cy="61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1036638"/>
            <a:ext cx="8229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i="0" dirty="0" smtClean="0">
                <a:solidFill>
                  <a:srgbClr val="FF0000"/>
                </a:solidFill>
              </a:rPr>
              <a:t>No routing information exchange upon topology changes</a:t>
            </a:r>
          </a:p>
          <a:p>
            <a:pPr lvl="1"/>
            <a:r>
              <a:rPr lang="en-US" i="0" dirty="0" smtClean="0"/>
              <a:t>if the minor degradation of routing efficiency is tolerable</a:t>
            </a:r>
          </a:p>
          <a:p>
            <a:r>
              <a:rPr lang="en-US" i="0" dirty="0" smtClean="0">
                <a:solidFill>
                  <a:srgbClr val="008000"/>
                </a:solidFill>
              </a:rPr>
              <a:t>Slightly more intelligent variations of greedy forwarding, using small amount of non-local information, sustain 100% routing efficiency</a:t>
            </a:r>
            <a:endParaRPr lang="ru-RU" i="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7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17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 descr="fi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2667000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Take-home message</a:t>
            </a:r>
            <a:endParaRPr lang="ru-RU"/>
          </a:p>
        </p:txBody>
      </p:sp>
      <p:pic>
        <p:nvPicPr>
          <p:cNvPr id="120838" name="Picture 6" descr="fig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4122738" y="1981200"/>
            <a:ext cx="9826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</a:t>
            </a:r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4270375" y="3352800"/>
            <a:ext cx="6826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008000"/>
                </a:solidFill>
                <a:latin typeface="Times New Roman" pitchFamily="18" charset="0"/>
                <a:sym typeface="Mathematica1" pitchFamily="2" charset="2"/>
              </a:rPr>
              <a:t></a:t>
            </a:r>
          </a:p>
        </p:txBody>
      </p:sp>
      <p:pic>
        <p:nvPicPr>
          <p:cNvPr id="120844" name="Picture 12" descr="h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43400"/>
            <a:ext cx="3657600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4267200" y="3200400"/>
            <a:ext cx="10255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5400" b="1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</a:t>
            </a:r>
            <a:r>
              <a:rPr lang="en-US" sz="5400" b="1" i="0">
                <a:solidFill>
                  <a:srgbClr val="FF0000"/>
                </a:solidFill>
                <a:latin typeface="Times New Roman" pitchFamily="18" charset="0"/>
                <a:sym typeface="Mathematica1" pitchFamily="2" charset="2"/>
              </a:rPr>
              <a:t>?</a:t>
            </a:r>
            <a:endParaRPr lang="ru-RU" sz="5400" b="1" i="0">
              <a:solidFill>
                <a:srgbClr val="FF0000"/>
              </a:solidFill>
              <a:latin typeface="Times New Roman" pitchFamily="18" charset="0"/>
              <a:sym typeface="Mathematica1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9" grpId="0"/>
      <p:bldP spid="120843" grpId="0"/>
      <p:bldP spid="120843" grpId="1"/>
      <p:bldP spid="12084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Does any optimization of efficiency </a:t>
            </a:r>
            <a:r>
              <a:rPr lang="en-US" dirty="0">
                <a:solidFill>
                  <a:srgbClr val="FF0000"/>
                </a:solidFill>
              </a:rPr>
              <a:t>and </a:t>
            </a:r>
            <a:r>
              <a:rPr lang="en-US" dirty="0" smtClean="0">
                <a:solidFill>
                  <a:srgbClr val="FF0000"/>
                </a:solidFill>
              </a:rPr>
              <a:t>robustness of targeted transport drive network evolution explicitly?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Or is it just a natural but implicit by-product of other (standard) network evolution mechanisms?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9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(of other results)</a:t>
            </a:r>
            <a:endParaRPr lang="ru-RU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We have discovered a new </a:t>
            </a:r>
            <a:r>
              <a:rPr lang="en-US" sz="2000" b="1" dirty="0"/>
              <a:t>geometric framework</a:t>
            </a:r>
            <a:r>
              <a:rPr lang="en-US" sz="2000" dirty="0"/>
              <a:t> to study the structure and function of complex networks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provides a natural (no “enforcement” on our side) explanation of two basic structural properties of complex networks (</a:t>
            </a:r>
            <a:r>
              <a:rPr lang="en-US" sz="2000" b="1" dirty="0"/>
              <a:t>scale-free degree distribution and strong clustering</a:t>
            </a:r>
            <a:r>
              <a:rPr lang="en-US" sz="2000" dirty="0"/>
              <a:t>) as consequences of underlying hyperbolic geometry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admits a standard statistical physics approach (</a:t>
            </a:r>
            <a:r>
              <a:rPr lang="en-US" sz="2000" b="1" dirty="0"/>
              <a:t>exponential random graphs</a:t>
            </a:r>
            <a:r>
              <a:rPr lang="en-US" sz="2000" dirty="0"/>
              <a:t>), interpreting auxiliary fields as linear function of hyperbolic distances/energies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subsumes the </a:t>
            </a:r>
            <a:r>
              <a:rPr lang="en-US" sz="2000" b="1" dirty="0"/>
              <a:t>configuration </a:t>
            </a:r>
            <a:r>
              <a:rPr lang="en-US" sz="2000" b="1" dirty="0" smtClean="0"/>
              <a:t>model, classical </a:t>
            </a:r>
            <a:r>
              <a:rPr lang="en-US" sz="2000" b="1" dirty="0"/>
              <a:t>random </a:t>
            </a:r>
            <a:r>
              <a:rPr lang="en-US" sz="2000" b="1" dirty="0" smtClean="0"/>
              <a:t>graphs, and random geometric graphs</a:t>
            </a:r>
            <a:r>
              <a:rPr lang="en-US" sz="2000" dirty="0" smtClean="0"/>
              <a:t> </a:t>
            </a:r>
            <a:r>
              <a:rPr lang="en-US" sz="2000" dirty="0"/>
              <a:t>as </a:t>
            </a:r>
            <a:r>
              <a:rPr lang="en-US" sz="2000" dirty="0" smtClean="0"/>
              <a:t>three </a:t>
            </a:r>
            <a:r>
              <a:rPr lang="en-US" sz="2000" dirty="0"/>
              <a:t>limiting cases with degenerate geometric structures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explains how the </a:t>
            </a:r>
            <a:r>
              <a:rPr lang="en-US" sz="2000" b="1" dirty="0"/>
              <a:t>hierarchical structure</a:t>
            </a:r>
            <a:r>
              <a:rPr lang="en-US" sz="2000" dirty="0"/>
              <a:t> of complex networks ensures the maximum efficiency of their </a:t>
            </a:r>
            <a:r>
              <a:rPr lang="en-US" sz="2000" b="1" dirty="0"/>
              <a:t>navigation function</a:t>
            </a:r>
            <a:r>
              <a:rPr lang="en-US" sz="2000" dirty="0"/>
              <a:t> – optimal routing without global topology knowledge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framework provides a basis for </a:t>
            </a:r>
            <a:r>
              <a:rPr lang="en-US" sz="2000" b="1" dirty="0"/>
              <a:t>mapping</a:t>
            </a:r>
            <a:r>
              <a:rPr lang="en-US" sz="2000" dirty="0"/>
              <a:t> real complex networks to their hidden/underlying hyperbolic spaces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2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2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Applications of network mapping</a:t>
            </a:r>
            <a:endParaRPr lang="ru-RU" sz="4000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Internet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optimal (maximally efficient/most scalable) routing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routing table sizes, stretch, and communication overhead approach their theoretical lower bounds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Other networks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discover hidden distances between nodes (e.g., similarity distances between people in social networks)</a:t>
            </a:r>
          </a:p>
          <a:p>
            <a:pPr lvl="2">
              <a:lnSpc>
                <a:spcPct val="80000"/>
              </a:lnSpc>
            </a:pPr>
            <a:r>
              <a:rPr lang="en-US" sz="2000" u="sng" dirty="0">
                <a:solidFill>
                  <a:srgbClr val="008000"/>
                </a:solidFill>
              </a:rPr>
              <a:t>“soft” communities become areas in the underlying space with higher node densities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tell what drives signaling in networks, and what network perturbations drive it to failures (e.g., in the brain, regulatory, or metabolic networks</a:t>
            </a:r>
            <a:r>
              <a:rPr lang="en-US" sz="2400" dirty="0" smtClean="0">
                <a:solidFill>
                  <a:srgbClr val="008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3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534400" cy="60198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</a:t>
            </a:r>
            <a:r>
              <a:rPr lang="ru-RU" sz="1400" smtClean="0"/>
              <a:t>F. Papadopoulos</a:t>
            </a:r>
            <a:r>
              <a:rPr lang="en-US" sz="1400" smtClean="0"/>
              <a:t>, and D. Krioukov,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Sustaining the Internet with Hyperbolic Mapping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Communications, v.1, 62, 2010 </a:t>
            </a:r>
          </a:p>
          <a:p>
            <a:pPr eaLnBrk="1" hangingPunct="1">
              <a:lnSpc>
                <a:spcPct val="80000"/>
              </a:lnSpc>
            </a:pP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D. Krioukov, F. Papadopoulos, A. Vahdat, and M. </a:t>
            </a:r>
            <a:r>
              <a:rPr lang="en-US" sz="1400" smtClean="0"/>
              <a:t>Boguñá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en-US" sz="1400" b="1" smtClean="0">
                <a:solidFill>
                  <a:srgbClr val="A50021"/>
                </a:solidFill>
              </a:rPr>
              <a:t>Hyperbolic Geometry</a:t>
            </a:r>
            <a:r>
              <a:rPr lang="ru-RU" sz="1400" b="1" smtClean="0">
                <a:solidFill>
                  <a:srgbClr val="A50021"/>
                </a:solidFill>
              </a:rPr>
              <a:t> of Complex Networks</a:t>
            </a:r>
            <a:r>
              <a:rPr lang="ru-RU" sz="1400" smtClean="0"/>
              <a:t>,</a:t>
            </a:r>
            <a:br>
              <a:rPr lang="ru-RU" sz="1400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2</a:t>
            </a:r>
            <a:r>
              <a:rPr lang="ru-RU" sz="1400" i="1" smtClean="0"/>
              <a:t>, </a:t>
            </a:r>
            <a:r>
              <a:rPr lang="en-US" sz="1400" i="1" smtClean="0"/>
              <a:t>036106</a:t>
            </a:r>
            <a:r>
              <a:rPr lang="ru-RU" sz="1400" i="1" smtClean="0"/>
              <a:t>, 20</a:t>
            </a:r>
            <a:r>
              <a:rPr lang="en-US" sz="1400" i="1" smtClean="0"/>
              <a:t>1</a:t>
            </a:r>
            <a:r>
              <a:rPr lang="ru-RU" sz="1400" i="1" smtClean="0"/>
              <a:t>0</a:t>
            </a:r>
            <a:r>
              <a:rPr lang="en-US" sz="1400" i="1" smtClean="0"/>
              <a:t>,</a:t>
            </a:r>
            <a:br>
              <a:rPr lang="en-US" sz="1400" i="1" smtClean="0"/>
            </a:br>
            <a:r>
              <a:rPr lang="ru-RU" sz="1400" i="1" smtClean="0"/>
              <a:t>Physical Review E, v.8</a:t>
            </a:r>
            <a:r>
              <a:rPr lang="en-US" sz="1400" i="1" smtClean="0"/>
              <a:t>0</a:t>
            </a:r>
            <a:r>
              <a:rPr lang="ru-RU" sz="1400" i="1" smtClean="0"/>
              <a:t>, </a:t>
            </a:r>
            <a:r>
              <a:rPr lang="en-US" sz="1400" i="1" smtClean="0"/>
              <a:t>035101(R)</a:t>
            </a:r>
            <a:r>
              <a:rPr lang="ru-RU" sz="1400" i="1" smtClean="0"/>
              <a:t>, 20</a:t>
            </a:r>
            <a:r>
              <a:rPr lang="en-US" sz="1400" i="1" smtClean="0"/>
              <a:t>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ru-RU" sz="1400" smtClean="0"/>
              <a:t>F. Papadopoulos, D. Krioukov, M. </a:t>
            </a:r>
            <a:r>
              <a:rPr lang="en-US" sz="1400" smtClean="0"/>
              <a:t>Boguñá, and </a:t>
            </a:r>
            <a:r>
              <a:rPr lang="ru-RU" sz="1400" smtClean="0"/>
              <a:t>A. Vahdat,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Greedy Forwarding in (Dynamic) Scale-Free Networks</a:t>
            </a:r>
            <a:br>
              <a:rPr lang="en-US" sz="1400" b="1" smtClean="0">
                <a:solidFill>
                  <a:srgbClr val="A50021"/>
                </a:solidFill>
              </a:rPr>
            </a:br>
            <a:r>
              <a:rPr lang="en-US" sz="1400" b="1" smtClean="0">
                <a:solidFill>
                  <a:srgbClr val="A50021"/>
                </a:solidFill>
              </a:rPr>
              <a:t>Embedded in Hyperbolic Metric Spaces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INFOCOM 2010,</a:t>
            </a:r>
            <a:br>
              <a:rPr lang="en-US" sz="1400" i="1" smtClean="0"/>
            </a:br>
            <a:r>
              <a:rPr lang="en-US" sz="1400" i="1" smtClean="0"/>
              <a:t>SIGMETRICS MAMA 2009</a:t>
            </a:r>
            <a:br>
              <a:rPr lang="en-US" sz="1400" i="1" smtClean="0"/>
            </a:br>
            <a:endParaRPr lang="en-US" sz="1400" i="1" smtClean="0"/>
          </a:p>
          <a:p>
            <a:pPr eaLnBrk="1" hangingPunct="1">
              <a:lnSpc>
                <a:spcPct val="80000"/>
              </a:lnSpc>
            </a:pPr>
            <a:r>
              <a:rPr lang="en-US" sz="1400" smtClean="0"/>
              <a:t>M. Boguñá, D. Krioukov, and kc claffy,</a:t>
            </a:r>
            <a:br>
              <a:rPr lang="en-US" sz="1400" smtClean="0"/>
            </a:br>
            <a:r>
              <a:rPr lang="en-US" sz="1400" b="1" smtClean="0">
                <a:solidFill>
                  <a:srgbClr val="A50021"/>
                </a:solidFill>
              </a:rPr>
              <a:t>Navigability of Complex Networks</a:t>
            </a:r>
            <a:r>
              <a:rPr lang="en-US" sz="1400" smtClean="0"/>
              <a:t>,</a:t>
            </a:r>
            <a:br>
              <a:rPr lang="en-US" sz="1400" smtClean="0"/>
            </a:br>
            <a:r>
              <a:rPr lang="en-US" sz="1400" i="1" smtClean="0"/>
              <a:t>Nature Physics, v.5, p.74-80, 2009</a:t>
            </a:r>
          </a:p>
        </p:txBody>
      </p:sp>
    </p:spTree>
    <p:extLst>
      <p:ext uri="{BB962C8B-B14F-4D97-AF65-F5344CB8AC3E}">
        <p14:creationId xmlns:p14="http://schemas.microsoft.com/office/powerpoint/2010/main" val="370752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24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249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249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249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9" name="Picture 7" descr="h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5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raph_aga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4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navigation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3" fill="hold"/>
                                        <p:tgtEl>
                                          <p:spTgt spid="4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7807</TotalTime>
  <Words>647</Words>
  <Application>Microsoft Office PowerPoint</Application>
  <PresentationFormat>On-screen Show (4:3)</PresentationFormat>
  <Paragraphs>104</Paragraphs>
  <Slides>47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Times New Roman</vt:lpstr>
      <vt:lpstr>Mathematica1</vt:lpstr>
      <vt:lpstr>Default Design</vt:lpstr>
      <vt:lpstr>Complex network geometry and navigation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Navigation efficiency and robustness (synthetic networks)</vt:lpstr>
      <vt:lpstr>Success ratio in random graphs</vt:lpstr>
      <vt:lpstr>Mapping the real Internet using statistical inference methods</vt:lpstr>
      <vt:lpstr>PowerPoint Presentation</vt:lpstr>
      <vt:lpstr>PowerPoint Presentation</vt:lpstr>
      <vt:lpstr>Navigation efficiency and robustness  (Internet)</vt:lpstr>
      <vt:lpstr>PowerPoint Presentation</vt:lpstr>
      <vt:lpstr>PowerPoint Presentation</vt:lpstr>
      <vt:lpstr>Take-home message</vt:lpstr>
      <vt:lpstr>Open question</vt:lpstr>
      <vt:lpstr>Summary (of other results)</vt:lpstr>
      <vt:lpstr>Applications of network mapping</vt:lpstr>
      <vt:lpstr>PowerPoint Presentation</vt:lpstr>
    </vt:vector>
  </TitlesOfParts>
  <Company>Hersam Naddus,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Hyperbolic geometry of complex network</dc:title>
  <dc:creator>Kapuk Memrysh</dc:creator>
  <cp:lastModifiedBy>Jessica Ha</cp:lastModifiedBy>
  <cp:revision>101</cp:revision>
  <dcterms:created xsi:type="dcterms:W3CDTF">2010-05-04T21:28:01Z</dcterms:created>
  <dcterms:modified xsi:type="dcterms:W3CDTF">2012-07-05T20:07:56Z</dcterms:modified>
</cp:coreProperties>
</file>