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68" r:id="rId8"/>
    <p:sldId id="331" r:id="rId9"/>
    <p:sldId id="332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8" r:id="rId19"/>
    <p:sldId id="279" r:id="rId20"/>
    <p:sldId id="280" r:id="rId21"/>
    <p:sldId id="281" r:id="rId22"/>
    <p:sldId id="329" r:id="rId23"/>
    <p:sldId id="333" r:id="rId24"/>
    <p:sldId id="334" r:id="rId25"/>
    <p:sldId id="335" r:id="rId26"/>
    <p:sldId id="336" r:id="rId27"/>
    <p:sldId id="337" r:id="rId28"/>
    <p:sldId id="345" r:id="rId29"/>
    <p:sldId id="283" r:id="rId30"/>
    <p:sldId id="357" r:id="rId31"/>
    <p:sldId id="284" r:id="rId32"/>
    <p:sldId id="287" r:id="rId33"/>
    <p:sldId id="288" r:id="rId34"/>
    <p:sldId id="292" r:id="rId35"/>
    <p:sldId id="293" r:id="rId36"/>
    <p:sldId id="294" r:id="rId37"/>
    <p:sldId id="298" r:id="rId38"/>
    <p:sldId id="295" r:id="rId39"/>
    <p:sldId id="296" r:id="rId40"/>
    <p:sldId id="338" r:id="rId41"/>
    <p:sldId id="339" r:id="rId42"/>
    <p:sldId id="340" r:id="rId43"/>
    <p:sldId id="341" r:id="rId44"/>
    <p:sldId id="342" r:id="rId45"/>
    <p:sldId id="343" r:id="rId46"/>
    <p:sldId id="297" r:id="rId47"/>
    <p:sldId id="299" r:id="rId48"/>
    <p:sldId id="300" r:id="rId49"/>
    <p:sldId id="301" r:id="rId50"/>
    <p:sldId id="302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03" r:id="rId60"/>
    <p:sldId id="308" r:id="rId61"/>
    <p:sldId id="344" r:id="rId62"/>
    <p:sldId id="346" r:id="rId63"/>
    <p:sldId id="347" r:id="rId64"/>
    <p:sldId id="348" r:id="rId65"/>
    <p:sldId id="349" r:id="rId66"/>
    <p:sldId id="350" r:id="rId67"/>
    <p:sldId id="351" r:id="rId68"/>
    <p:sldId id="317" r:id="rId69"/>
    <p:sldId id="318" r:id="rId70"/>
    <p:sldId id="304" r:id="rId71"/>
    <p:sldId id="352" r:id="rId72"/>
    <p:sldId id="306" r:id="rId73"/>
    <p:sldId id="307" r:id="rId74"/>
    <p:sldId id="309" r:id="rId75"/>
    <p:sldId id="310" r:id="rId76"/>
    <p:sldId id="311" r:id="rId77"/>
    <p:sldId id="313" r:id="rId78"/>
    <p:sldId id="314" r:id="rId79"/>
    <p:sldId id="315" r:id="rId80"/>
    <p:sldId id="353" r:id="rId81"/>
    <p:sldId id="354" r:id="rId82"/>
    <p:sldId id="358" r:id="rId83"/>
    <p:sldId id="355" r:id="rId84"/>
    <p:sldId id="359" r:id="rId85"/>
  </p:sldIdLst>
  <p:sldSz cx="9144000" cy="6858000" type="screen4x3"/>
  <p:notesSz cx="6858000" cy="9144000"/>
  <p:embeddedFontLst>
    <p:embeddedFont>
      <p:font typeface="Mathematica1" pitchFamily="2" charset="2"/>
      <p:regular r:id="rId86"/>
      <p:bold r:id="rId87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660066"/>
    <a:srgbClr val="663300"/>
    <a:srgbClr val="A50021"/>
    <a:srgbClr val="FFB7B7"/>
    <a:srgbClr val="800080"/>
    <a:srgbClr val="99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26" d="100"/>
          <a:sy n="126" d="100"/>
        </p:scale>
        <p:origin x="-3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image" Target="../media/image35.emf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Relationship Id="rId4" Type="http://schemas.openxmlformats.org/officeDocument/2006/relationships/image" Target="../media/image4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62332-7EAD-4395-8BD6-5831EDC26D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1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3EC6B-01E4-4FB0-8FF5-B091D78CF6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2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70EB3-5596-474A-9F19-B8D663DAE0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05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A9728B-CF5F-42DF-8035-44E4882C9D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3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5751-C228-4D86-BD65-5BB4E46248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0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88D45-C449-4743-A955-89892BFD93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2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C3D1D-F5E1-463F-AD25-3EFF79F353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5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24D8C-6E5C-47B9-8F15-5C2658D0347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4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744A4-C63D-4B3A-B6CD-9F404446CD4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8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F3CA6-3CF9-4870-98BD-5A3EB628632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0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A6F7C-0C5A-46D9-9AE2-86F4273F578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8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44490-E5F0-4B1C-A90D-617A3070A9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9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E742C531-EE4A-43BD-A550-DEB801433E3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6.emf"/><Relationship Id="rId3" Type="http://schemas.openxmlformats.org/officeDocument/2006/relationships/image" Target="../media/image29.png"/><Relationship Id="rId7" Type="http://schemas.openxmlformats.org/officeDocument/2006/relationships/image" Target="../media/image23.e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28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5.emf"/><Relationship Id="rId5" Type="http://schemas.openxmlformats.org/officeDocument/2006/relationships/image" Target="../media/image22.emf"/><Relationship Id="rId15" Type="http://schemas.openxmlformats.org/officeDocument/2006/relationships/image" Target="../media/image27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4.emf"/><Relationship Id="rId1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2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42.e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39.emf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6.e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38.emf"/><Relationship Id="rId4" Type="http://schemas.openxmlformats.org/officeDocument/2006/relationships/image" Target="../media/image35.e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46.emf"/><Relationship Id="rId4" Type="http://schemas.openxmlformats.org/officeDocument/2006/relationships/image" Target="../media/image43.emf"/><Relationship Id="rId9" Type="http://schemas.openxmlformats.org/officeDocument/2006/relationships/oleObject" Target="../embeddings/oleObject28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8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7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7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1.emf"/><Relationship Id="rId3" Type="http://schemas.openxmlformats.org/officeDocument/2006/relationships/image" Target="../media/image12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8.emf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4.pn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7.emf"/><Relationship Id="rId4" Type="http://schemas.openxmlformats.org/officeDocument/2006/relationships/image" Target="../media/image13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8077200" cy="1470025"/>
          </a:xfrm>
        </p:spPr>
        <p:txBody>
          <a:bodyPr/>
          <a:lstStyle/>
          <a:p>
            <a:r>
              <a:rPr lang="en-US" sz="4000" dirty="0"/>
              <a:t>Robustness of Targeted Transport in Complex Networks</a:t>
            </a:r>
            <a:endParaRPr lang="ru-RU" sz="4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/>
              <a:t>Dmitri Krioukov</a:t>
            </a:r>
            <a:br>
              <a:rPr lang="en-US" sz="2000" b="1" dirty="0"/>
            </a:br>
            <a:r>
              <a:rPr lang="en-US" sz="2000" dirty="0"/>
              <a:t>CAIDA/UCSD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1800" b="1" dirty="0"/>
              <a:t>F. Papadopoulos, M. </a:t>
            </a:r>
            <a:r>
              <a:rPr lang="en-US" sz="1800" b="1" dirty="0" err="1"/>
              <a:t>Kitsak</a:t>
            </a:r>
            <a:r>
              <a:rPr lang="en-US" sz="1800" b="1" dirty="0"/>
              <a:t>, kc </a:t>
            </a:r>
            <a:r>
              <a:rPr lang="en-US" sz="1800" b="1" dirty="0" err="1"/>
              <a:t>claffy</a:t>
            </a:r>
            <a:r>
              <a:rPr lang="en-US" sz="1800" b="1" dirty="0"/>
              <a:t>, A. </a:t>
            </a:r>
            <a:r>
              <a:rPr lang="en-US" sz="1800" b="1" dirty="0" err="1"/>
              <a:t>Vahdat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M. </a:t>
            </a:r>
            <a:r>
              <a:rPr lang="en-US" sz="1800" b="1" dirty="0">
                <a:cs typeface="Arial" charset="0"/>
              </a:rPr>
              <a:t>Á. </a:t>
            </a:r>
            <a:r>
              <a:rPr lang="en-US" sz="1800" b="1" dirty="0"/>
              <a:t>Serrano, M. </a:t>
            </a:r>
            <a:r>
              <a:rPr lang="en-US" sz="1800" b="1" dirty="0" err="1"/>
              <a:t>Bogu</a:t>
            </a:r>
            <a:r>
              <a:rPr lang="en-US" sz="1800" b="1" dirty="0" err="1">
                <a:cs typeface="Times New Roman" pitchFamily="18" charset="0"/>
              </a:rPr>
              <a:t>ñá</a:t>
            </a:r>
            <a:r>
              <a:rPr lang="en-US" sz="1800" b="1" dirty="0">
                <a:cs typeface="Times New Roman" pitchFamily="18" charset="0"/>
              </a:rPr>
              <a:t/>
            </a:r>
            <a:br>
              <a:rPr lang="en-US" sz="1800" b="1" dirty="0">
                <a:cs typeface="Times New Roman" pitchFamily="18" charset="0"/>
              </a:rPr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2000" dirty="0"/>
              <a:t> </a:t>
            </a:r>
            <a:r>
              <a:rPr lang="en-US" sz="2000" dirty="0" smtClean="0"/>
              <a:t>Robustness of Complex Networks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TU Delft, November </a:t>
            </a:r>
            <a:r>
              <a:rPr lang="en-US" sz="2000" dirty="0"/>
              <a:t>2010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graph_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graph_b1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graph_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graph_b2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graph_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graph_b3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graph_aga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30" name="Group 26"/>
          <p:cNvGrpSpPr>
            <a:grpSpLocks/>
          </p:cNvGrpSpPr>
          <p:nvPr/>
        </p:nvGrpSpPr>
        <p:grpSpPr bwMode="auto">
          <a:xfrm>
            <a:off x="304800" y="0"/>
            <a:ext cx="2971800" cy="2133600"/>
            <a:chOff x="192" y="0"/>
            <a:chExt cx="1872" cy="1344"/>
          </a:xfrm>
        </p:grpSpPr>
        <p:graphicFrame>
          <p:nvGraphicFramePr>
            <p:cNvPr id="21509" name="Object 5"/>
            <p:cNvGraphicFramePr>
              <a:graphicFrameLocks noChangeAspect="1"/>
            </p:cNvGraphicFramePr>
            <p:nvPr/>
          </p:nvGraphicFramePr>
          <p:xfrm>
            <a:off x="240" y="542"/>
            <a:ext cx="1152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98" name="Equation" r:id="rId4" imgW="711000" imgH="228600" progId="Equation.3">
                    <p:embed/>
                  </p:oleObj>
                </mc:Choice>
                <mc:Fallback>
                  <p:oleObj name="Equation" r:id="rId4" imgW="711000" imgH="2286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542"/>
                          <a:ext cx="1152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0" name="Text Box 6"/>
            <p:cNvSpPr txBox="1">
              <a:spLocks noChangeArrowheads="1"/>
            </p:cNvSpPr>
            <p:nvPr/>
          </p:nvSpPr>
          <p:spPr bwMode="auto">
            <a:xfrm>
              <a:off x="192" y="0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A50021"/>
                  </a:solidFill>
                  <a:latin typeface="Times New Roman" pitchFamily="18" charset="0"/>
                </a:rPr>
                <a:t>Node density</a:t>
              </a:r>
              <a:endParaRPr lang="ru-RU" sz="4000" i="0">
                <a:solidFill>
                  <a:srgbClr val="A50021"/>
                </a:solidFill>
                <a:latin typeface="Times New Roman" pitchFamily="18" charset="0"/>
              </a:endParaRPr>
            </a:p>
          </p:txBody>
        </p:sp>
        <p:sp>
          <p:nvSpPr>
            <p:cNvPr id="21522" name="Text Box 18"/>
            <p:cNvSpPr txBox="1">
              <a:spLocks noChangeArrowheads="1"/>
            </p:cNvSpPr>
            <p:nvPr/>
          </p:nvSpPr>
          <p:spPr bwMode="auto">
            <a:xfrm>
              <a:off x="192" y="912"/>
              <a:ext cx="18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A50021"/>
                  </a:solidFill>
                  <a:latin typeface="Times New Roman" pitchFamily="18" charset="0"/>
                </a:rPr>
                <a:t>R</a:t>
              </a:r>
              <a:r>
                <a:rPr lang="en-US" sz="2000" i="0">
                  <a:solidFill>
                    <a:srgbClr val="A50021"/>
                  </a:solidFill>
                  <a:latin typeface="Times New Roman" pitchFamily="18" charset="0"/>
                </a:rPr>
                <a:t> – disk radius</a:t>
              </a:r>
              <a:endParaRPr lang="ru-RU" sz="2000" i="0">
                <a:solidFill>
                  <a:srgbClr val="A50021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3" name="Object 19"/>
            <p:cNvGraphicFramePr>
              <a:graphicFrameLocks noChangeAspect="1"/>
            </p:cNvGraphicFramePr>
            <p:nvPr/>
          </p:nvGraphicFramePr>
          <p:xfrm>
            <a:off x="240" y="1143"/>
            <a:ext cx="576" cy="2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99" name="Equation" r:id="rId6" imgW="583920" imgH="203040" progId="Equation.3">
                    <p:embed/>
                  </p:oleObj>
                </mc:Choice>
                <mc:Fallback>
                  <p:oleObj name="Equation" r:id="rId6" imgW="583920" imgH="203040" progId="Equation.3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1143"/>
                          <a:ext cx="576" cy="2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531" name="Group 27"/>
          <p:cNvGrpSpPr>
            <a:grpSpLocks/>
          </p:cNvGrpSpPr>
          <p:nvPr/>
        </p:nvGrpSpPr>
        <p:grpSpPr bwMode="auto">
          <a:xfrm>
            <a:off x="6072188" y="0"/>
            <a:ext cx="2971800" cy="2130425"/>
            <a:chOff x="3825" y="0"/>
            <a:chExt cx="1872" cy="1342"/>
          </a:xfrm>
        </p:grpSpPr>
        <p:graphicFrame>
          <p:nvGraphicFramePr>
            <p:cNvPr id="21513" name="Object 9"/>
            <p:cNvGraphicFramePr>
              <a:graphicFrameLocks noChangeAspect="1"/>
            </p:cNvGraphicFramePr>
            <p:nvPr/>
          </p:nvGraphicFramePr>
          <p:xfrm>
            <a:off x="4195" y="438"/>
            <a:ext cx="1325" cy="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00" name="Equation" r:id="rId8" imgW="838080" imgH="330120" progId="Equation.3">
                    <p:embed/>
                  </p:oleObj>
                </mc:Choice>
                <mc:Fallback>
                  <p:oleObj name="Equation" r:id="rId8" imgW="838080" imgH="33012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5" y="438"/>
                          <a:ext cx="1325" cy="5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3825" y="0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003300"/>
                  </a:solidFill>
                  <a:latin typeface="Times New Roman" pitchFamily="18" charset="0"/>
                </a:rPr>
                <a:t>Node degree</a:t>
              </a:r>
              <a:endParaRPr lang="ru-RU" sz="4000" i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5" name="Object 21"/>
            <p:cNvGraphicFramePr>
              <a:graphicFrameLocks noChangeAspect="1"/>
            </p:cNvGraphicFramePr>
            <p:nvPr/>
          </p:nvGraphicFramePr>
          <p:xfrm>
            <a:off x="4848" y="1094"/>
            <a:ext cx="663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01" name="Equation" r:id="rId10" imgW="647640" imgH="241200" progId="Equation.3">
                    <p:embed/>
                  </p:oleObj>
                </mc:Choice>
                <mc:Fallback>
                  <p:oleObj name="Equation" r:id="rId10" imgW="647640" imgH="241200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1094"/>
                          <a:ext cx="663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6" name="Text Box 22"/>
            <p:cNvSpPr txBox="1">
              <a:spLocks noChangeArrowheads="1"/>
            </p:cNvSpPr>
            <p:nvPr/>
          </p:nvSpPr>
          <p:spPr bwMode="auto">
            <a:xfrm>
              <a:off x="4272" y="912"/>
              <a:ext cx="13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003300"/>
                  </a:solidFill>
                  <a:latin typeface="Times New Roman" pitchFamily="18" charset="0"/>
                </a:rPr>
                <a:t>K</a:t>
              </a:r>
              <a:r>
                <a:rPr lang="en-US" sz="2000" i="0">
                  <a:solidFill>
                    <a:srgbClr val="003300"/>
                  </a:solidFill>
                  <a:latin typeface="Times New Roman" pitchFamily="18" charset="0"/>
                </a:rPr>
                <a:t> – disk curvature</a:t>
              </a:r>
              <a:endParaRPr lang="ru-RU" sz="2000" i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532" name="Group 28"/>
          <p:cNvGrpSpPr>
            <a:grpSpLocks/>
          </p:cNvGrpSpPr>
          <p:nvPr/>
        </p:nvGrpSpPr>
        <p:grpSpPr bwMode="auto">
          <a:xfrm>
            <a:off x="304800" y="4348163"/>
            <a:ext cx="5181600" cy="2357437"/>
            <a:chOff x="192" y="2739"/>
            <a:chExt cx="3264" cy="1485"/>
          </a:xfrm>
        </p:grpSpPr>
        <p:graphicFrame>
          <p:nvGraphicFramePr>
            <p:cNvPr id="21519" name="Object 15"/>
            <p:cNvGraphicFramePr>
              <a:graphicFrameLocks noChangeAspect="1"/>
            </p:cNvGraphicFramePr>
            <p:nvPr/>
          </p:nvGraphicFramePr>
          <p:xfrm>
            <a:off x="224" y="3408"/>
            <a:ext cx="1072" cy="3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02" name="Equation" r:id="rId12" imgW="685800" imgH="228600" progId="Equation.3">
                    <p:embed/>
                  </p:oleObj>
                </mc:Choice>
                <mc:Fallback>
                  <p:oleObj name="Equation" r:id="rId12" imgW="685800" imgH="228600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" y="3408"/>
                          <a:ext cx="1072" cy="3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0" name="Text Box 16"/>
            <p:cNvSpPr txBox="1">
              <a:spLocks noChangeArrowheads="1"/>
            </p:cNvSpPr>
            <p:nvPr/>
          </p:nvSpPr>
          <p:spPr bwMode="auto">
            <a:xfrm>
              <a:off x="192" y="3782"/>
              <a:ext cx="326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000066"/>
                  </a:solidFill>
                  <a:latin typeface="Times New Roman" pitchFamily="18" charset="0"/>
                </a:rPr>
                <a:t>Degree distribution</a:t>
              </a:r>
              <a:endParaRPr lang="ru-RU" sz="4000" i="0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7" name="Object 23"/>
            <p:cNvGraphicFramePr>
              <a:graphicFrameLocks noChangeAspect="1"/>
            </p:cNvGraphicFramePr>
            <p:nvPr/>
          </p:nvGraphicFramePr>
          <p:xfrm>
            <a:off x="240" y="2739"/>
            <a:ext cx="816" cy="5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03" name="Equation" r:id="rId14" imgW="596880" imgH="419040" progId="Equation.3">
                    <p:embed/>
                  </p:oleObj>
                </mc:Choice>
                <mc:Fallback>
                  <p:oleObj name="Equation" r:id="rId14" imgW="596880" imgH="41904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2739"/>
                          <a:ext cx="816" cy="5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533" name="Group 29"/>
          <p:cNvGrpSpPr>
            <a:grpSpLocks/>
          </p:cNvGrpSpPr>
          <p:nvPr/>
        </p:nvGrpSpPr>
        <p:grpSpPr bwMode="auto">
          <a:xfrm>
            <a:off x="6553200" y="4530725"/>
            <a:ext cx="3276600" cy="2174875"/>
            <a:chOff x="4128" y="2854"/>
            <a:chExt cx="2064" cy="1370"/>
          </a:xfrm>
        </p:grpSpPr>
        <p:graphicFrame>
          <p:nvGraphicFramePr>
            <p:cNvPr id="21516" name="Object 12"/>
            <p:cNvGraphicFramePr>
              <a:graphicFrameLocks noChangeAspect="1"/>
            </p:cNvGraphicFramePr>
            <p:nvPr/>
          </p:nvGraphicFramePr>
          <p:xfrm>
            <a:off x="4560" y="2854"/>
            <a:ext cx="1008" cy="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04" name="Equation" r:id="rId16" imgW="634680" imgH="228600" progId="Equation.3">
                    <p:embed/>
                  </p:oleObj>
                </mc:Choice>
                <mc:Fallback>
                  <p:oleObj name="Equation" r:id="rId16" imgW="634680" imgH="22860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0" y="2854"/>
                          <a:ext cx="1008" cy="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7" name="Text Box 13"/>
            <p:cNvSpPr txBox="1">
              <a:spLocks noChangeArrowheads="1"/>
            </p:cNvSpPr>
            <p:nvPr/>
          </p:nvSpPr>
          <p:spPr bwMode="auto">
            <a:xfrm>
              <a:off x="4128" y="3782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663300"/>
                  </a:solidFill>
                  <a:latin typeface="Times New Roman" pitchFamily="18" charset="0"/>
                </a:rPr>
                <a:t>Clustering</a:t>
              </a:r>
              <a:endParaRPr lang="ru-RU" sz="4000" i="0">
                <a:solidFill>
                  <a:srgbClr val="663300"/>
                </a:solidFill>
                <a:latin typeface="Times New Roman" pitchFamily="18" charset="0"/>
              </a:endParaRPr>
            </a:p>
          </p:txBody>
        </p:sp>
        <p:sp>
          <p:nvSpPr>
            <p:cNvPr id="21528" name="Text Box 24"/>
            <p:cNvSpPr txBox="1">
              <a:spLocks noChangeArrowheads="1"/>
            </p:cNvSpPr>
            <p:nvPr/>
          </p:nvSpPr>
          <p:spPr bwMode="auto">
            <a:xfrm>
              <a:off x="4320" y="3408"/>
              <a:ext cx="18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0">
                  <a:solidFill>
                    <a:srgbClr val="663300"/>
                  </a:solidFill>
                  <a:latin typeface="Times New Roman" pitchFamily="18" charset="0"/>
                </a:rPr>
                <a:t>maximized</a:t>
              </a:r>
              <a:endParaRPr lang="ru-RU" sz="3200" i="0">
                <a:solidFill>
                  <a:srgbClr val="663300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Fermi-Dirac connection probability</a:t>
            </a:r>
            <a:endParaRPr lang="ru-RU" sz="400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3581400"/>
            <a:ext cx="8039100" cy="2286000"/>
          </a:xfrm>
        </p:spPr>
        <p:txBody>
          <a:bodyPr/>
          <a:lstStyle/>
          <a:p>
            <a:r>
              <a:rPr lang="en-US" sz="2400">
                <a:latin typeface="Times New Roman" pitchFamily="18" charset="0"/>
              </a:rPr>
              <a:t>connection probability </a:t>
            </a:r>
            <a:r>
              <a:rPr lang="en-US" sz="2400" i="1">
                <a:latin typeface="Times New Roman" pitchFamily="18" charset="0"/>
              </a:rPr>
              <a:t>p</a:t>
            </a:r>
            <a:r>
              <a:rPr lang="en-US" sz="2400">
                <a:latin typeface="Times New Roman" pitchFamily="18" charset="0"/>
              </a:rPr>
              <a:t>(</a:t>
            </a:r>
            <a:r>
              <a:rPr lang="en-US" sz="2400" i="1">
                <a:latin typeface="Times New Roman" pitchFamily="18" charset="0"/>
              </a:rPr>
              <a:t>x</a:t>
            </a:r>
            <a:r>
              <a:rPr lang="en-US" sz="2400">
                <a:latin typeface="Times New Roman" pitchFamily="18" charset="0"/>
              </a:rPr>
              <a:t>) – Fermi-Dirac distribution </a:t>
            </a:r>
          </a:p>
          <a:p>
            <a:r>
              <a:rPr lang="en-US" sz="2400">
                <a:latin typeface="Times New Roman" pitchFamily="18" charset="0"/>
              </a:rPr>
              <a:t>hyperbolic distance </a:t>
            </a:r>
            <a:r>
              <a:rPr lang="en-US" sz="2400" i="1">
                <a:latin typeface="Times New Roman" pitchFamily="18" charset="0"/>
              </a:rPr>
              <a:t>x</a:t>
            </a:r>
            <a:r>
              <a:rPr lang="en-US" sz="2400">
                <a:latin typeface="Times New Roman" pitchFamily="18" charset="0"/>
              </a:rPr>
              <a:t> – energy of links/fermions</a:t>
            </a:r>
          </a:p>
          <a:p>
            <a:r>
              <a:rPr lang="en-US" sz="2400">
                <a:latin typeface="Times New Roman" pitchFamily="18" charset="0"/>
              </a:rPr>
              <a:t>disk radius </a:t>
            </a:r>
            <a:r>
              <a:rPr lang="en-US" sz="2400" i="1">
                <a:latin typeface="Times New Roman" pitchFamily="18" charset="0"/>
              </a:rPr>
              <a:t>R</a:t>
            </a:r>
            <a:r>
              <a:rPr lang="en-US" sz="2400">
                <a:latin typeface="Times New Roman" pitchFamily="18" charset="0"/>
              </a:rPr>
              <a:t> – chemical potential</a:t>
            </a:r>
          </a:p>
          <a:p>
            <a:r>
              <a:rPr lang="en-US" sz="2400">
                <a:latin typeface="Times New Roman" pitchFamily="18" charset="0"/>
              </a:rPr>
              <a:t>two times inverse sqrt of curvature </a:t>
            </a:r>
            <a:r>
              <a:rPr lang="en-US" sz="2400" i="1">
                <a:latin typeface="Times New Roman" pitchFamily="18" charset="0"/>
              </a:rPr>
              <a:t>2</a:t>
            </a:r>
            <a:r>
              <a:rPr lang="en-US" sz="2400">
                <a:latin typeface="Times New Roman" pitchFamily="18" charset="0"/>
              </a:rPr>
              <a:t>/</a:t>
            </a:r>
            <a:r>
              <a:rPr lang="en-US" sz="2400">
                <a:latin typeface="Times New Roman" pitchFamily="18" charset="0"/>
                <a:sym typeface="Mathematica1" pitchFamily="2" charset="2"/>
              </a:rPr>
              <a:t> – Boltzmann constant</a:t>
            </a:r>
          </a:p>
          <a:p>
            <a:r>
              <a:rPr lang="en-US" sz="2400">
                <a:latin typeface="Times New Roman" pitchFamily="18" charset="0"/>
                <a:sym typeface="Mathematica1" pitchFamily="2" charset="2"/>
              </a:rPr>
              <a:t>parameter </a:t>
            </a:r>
            <a:r>
              <a:rPr lang="en-US" sz="2400" i="1"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 sz="2400">
                <a:latin typeface="Times New Roman" pitchFamily="18" charset="0"/>
                <a:sym typeface="Mathematica1" pitchFamily="2" charset="2"/>
              </a:rPr>
              <a:t> – temperature </a:t>
            </a:r>
          </a:p>
        </p:txBody>
      </p:sp>
      <p:graphicFrame>
        <p:nvGraphicFramePr>
          <p:cNvPr id="2560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609600" y="1600200"/>
          <a:ext cx="3646488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7" name="Equation" r:id="rId3" imgW="1130040" imgH="520560" progId="Equation.3">
                  <p:embed/>
                </p:oleObj>
              </mc:Choice>
              <mc:Fallback>
                <p:oleObj name="Equation" r:id="rId3" imgW="1130040" imgH="5205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00200"/>
                        <a:ext cx="3646488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6"/>
          <p:cNvGraphicFramePr>
            <a:graphicFrameLocks noChangeAspect="1"/>
          </p:cNvGraphicFramePr>
          <p:nvPr/>
        </p:nvGraphicFramePr>
        <p:xfrm>
          <a:off x="4208463" y="1930400"/>
          <a:ext cx="3563937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8" name="Equation" r:id="rId5" imgW="1104840" imgH="228600" progId="Equation.3">
                  <p:embed/>
                </p:oleObj>
              </mc:Choice>
              <mc:Fallback>
                <p:oleObj name="Equation" r:id="rId5" imgW="110484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8463" y="1930400"/>
                        <a:ext cx="3563937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Chemical potential </a:t>
            </a:r>
            <a:r>
              <a:rPr lang="en-US" sz="4000" i="1"/>
              <a:t>R</a:t>
            </a:r>
            <a:r>
              <a:rPr lang="en-US" sz="4000"/>
              <a:t/>
            </a:r>
            <a:br>
              <a:rPr lang="en-US" sz="4000"/>
            </a:br>
            <a:r>
              <a:rPr lang="en-US" sz="4000"/>
              <a:t>is a solution of</a:t>
            </a:r>
            <a:endParaRPr lang="ru-RU" sz="400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3581400"/>
            <a:ext cx="8039100" cy="175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Times New Roman" pitchFamily="18" charset="0"/>
              </a:rPr>
              <a:t>number of links </a:t>
            </a:r>
            <a:r>
              <a:rPr lang="en-US" sz="2400" i="1">
                <a:latin typeface="Times New Roman" pitchFamily="18" charset="0"/>
              </a:rPr>
              <a:t>M</a:t>
            </a:r>
            <a:r>
              <a:rPr lang="en-US" sz="2400">
                <a:latin typeface="Times New Roman" pitchFamily="18" charset="0"/>
              </a:rPr>
              <a:t> – number of particles 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Times New Roman" pitchFamily="18" charset="0"/>
              </a:rPr>
              <a:t>number of node pairs </a:t>
            </a:r>
            <a:r>
              <a:rPr lang="en-US" sz="2400" i="1">
                <a:latin typeface="Times New Roman" pitchFamily="18" charset="0"/>
              </a:rPr>
              <a:t>N</a:t>
            </a:r>
            <a:r>
              <a:rPr lang="en-US" sz="2400">
                <a:latin typeface="Times New Roman" pitchFamily="18" charset="0"/>
              </a:rPr>
              <a:t>(</a:t>
            </a:r>
            <a:r>
              <a:rPr lang="en-US" sz="2400" i="1">
                <a:latin typeface="Times New Roman" pitchFamily="18" charset="0"/>
              </a:rPr>
              <a:t>N</a:t>
            </a:r>
            <a:r>
              <a:rPr lang="en-US" sz="2400"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sz="2400" i="1">
                <a:latin typeface="Times New Roman" pitchFamily="18" charset="0"/>
              </a:rPr>
              <a:t>1</a:t>
            </a:r>
            <a:r>
              <a:rPr lang="en-US" sz="2400">
                <a:latin typeface="Times New Roman" pitchFamily="18" charset="0"/>
              </a:rPr>
              <a:t>)/</a:t>
            </a:r>
            <a:r>
              <a:rPr lang="en-US" sz="2400" i="1">
                <a:latin typeface="Times New Roman" pitchFamily="18" charset="0"/>
              </a:rPr>
              <a:t>2</a:t>
            </a:r>
            <a:r>
              <a:rPr lang="en-US" sz="2400">
                <a:latin typeface="Times New Roman" pitchFamily="18" charset="0"/>
              </a:rPr>
              <a:t> – number of energy states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Times New Roman" pitchFamily="18" charset="0"/>
              </a:rPr>
              <a:t>distance distribution </a:t>
            </a:r>
            <a:r>
              <a:rPr lang="en-US" sz="2400" i="1">
                <a:latin typeface="Times New Roman" pitchFamily="18" charset="0"/>
              </a:rPr>
              <a:t>g</a:t>
            </a:r>
            <a:r>
              <a:rPr lang="en-US" sz="2400">
                <a:latin typeface="Times New Roman" pitchFamily="18" charset="0"/>
              </a:rPr>
              <a:t>(</a:t>
            </a:r>
            <a:r>
              <a:rPr lang="en-US" sz="2400" i="1">
                <a:latin typeface="Times New Roman" pitchFamily="18" charset="0"/>
              </a:rPr>
              <a:t>x</a:t>
            </a:r>
            <a:r>
              <a:rPr lang="en-US" sz="2400">
                <a:latin typeface="Times New Roman" pitchFamily="18" charset="0"/>
              </a:rPr>
              <a:t>) – degeneracy of state </a:t>
            </a:r>
            <a:r>
              <a:rPr lang="en-US" sz="2400" i="1">
                <a:latin typeface="Times New Roman" pitchFamily="18" charset="0"/>
              </a:rPr>
              <a:t>x</a:t>
            </a:r>
            <a:endParaRPr lang="en-US" sz="240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latin typeface="Times New Roman" pitchFamily="18" charset="0"/>
              </a:rPr>
              <a:t>connection probability </a:t>
            </a:r>
            <a:r>
              <a:rPr lang="en-US" sz="2400" i="1">
                <a:latin typeface="Times New Roman" pitchFamily="18" charset="0"/>
              </a:rPr>
              <a:t>p</a:t>
            </a:r>
            <a:r>
              <a:rPr lang="en-US" sz="2400">
                <a:latin typeface="Times New Roman" pitchFamily="18" charset="0"/>
              </a:rPr>
              <a:t>(</a:t>
            </a:r>
            <a:r>
              <a:rPr lang="en-US" sz="2400" i="1">
                <a:latin typeface="Times New Roman" pitchFamily="18" charset="0"/>
              </a:rPr>
              <a:t>x</a:t>
            </a:r>
            <a:r>
              <a:rPr lang="en-US" sz="2400">
                <a:latin typeface="Times New Roman" pitchFamily="18" charset="0"/>
              </a:rPr>
              <a:t>) – Fermi-Dirac distribution</a:t>
            </a:r>
          </a:p>
        </p:txBody>
      </p:sp>
      <p:graphicFrame>
        <p:nvGraphicFramePr>
          <p:cNvPr id="2765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912938" y="1600200"/>
          <a:ext cx="5318125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3" name="Equation" r:id="rId3" imgW="1447560" imgH="457200" progId="Equation.3">
                  <p:embed/>
                </p:oleObj>
              </mc:Choice>
              <mc:Fallback>
                <p:oleObj name="Equation" r:id="rId3" imgW="144756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2938" y="1600200"/>
                        <a:ext cx="5318125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Cold regime </a:t>
            </a:r>
            <a:r>
              <a:rPr lang="en-US" i="1"/>
              <a:t>0</a:t>
            </a:r>
            <a:r>
              <a:rPr lang="en-US">
                <a:sym typeface="Mathematica1" pitchFamily="2" charset="2"/>
              </a:rPr>
              <a:t></a:t>
            </a:r>
            <a:r>
              <a:rPr lang="en-US" i="1">
                <a:sym typeface="Mathematica1" pitchFamily="2" charset="2"/>
              </a:rPr>
              <a:t>T</a:t>
            </a:r>
            <a:r>
              <a:rPr lang="en-US">
                <a:sym typeface="Mathematica1" pitchFamily="2" charset="2"/>
              </a:rPr>
              <a:t></a:t>
            </a:r>
            <a:r>
              <a:rPr lang="en-US" i="1">
                <a:sym typeface="Mathematica1" pitchFamily="2" charset="2"/>
              </a:rPr>
              <a:t>1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Chemical potential 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(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/)ln(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/)</a:t>
            </a:r>
          </a:p>
          <a:p>
            <a:pPr lvl="1"/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Constant  controls the average node degree</a:t>
            </a:r>
          </a:p>
          <a:p>
            <a:r>
              <a:rPr lang="en-US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Clustering decreases from its maximum at </a:t>
            </a:r>
            <a:r>
              <a:rPr lang="en-US" i="1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</a:t>
            </a:r>
            <a:r>
              <a:rPr lang="en-US" i="1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0</a:t>
            </a:r>
            <a:r>
              <a:rPr lang="en-US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 to zero at </a:t>
            </a:r>
            <a:r>
              <a:rPr lang="en-US" i="1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</a:t>
            </a:r>
            <a:r>
              <a:rPr lang="en-US" i="1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1</a:t>
            </a:r>
          </a:p>
          <a:p>
            <a:r>
              <a:rPr lang="en-US">
                <a:solidFill>
                  <a:srgbClr val="000066"/>
                </a:solidFill>
                <a:latin typeface="Times New Roman" pitchFamily="18" charset="0"/>
              </a:rPr>
              <a:t>Power law exponent 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 does not depend on 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T, 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(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/)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1828800" y="685800"/>
            <a:ext cx="5486400" cy="5486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transition </a:t>
            </a:r>
            <a:r>
              <a:rPr lang="en-US" i="1">
                <a:sym typeface="Mathematica1" pitchFamily="2" charset="2"/>
              </a:rPr>
              <a:t>T</a:t>
            </a:r>
            <a:r>
              <a:rPr lang="en-US">
                <a:latin typeface="Times New Roman" pitchFamily="18" charset="0"/>
                <a:sym typeface="Mathematica1" pitchFamily="2" charset="2"/>
              </a:rPr>
              <a:t></a:t>
            </a:r>
            <a:r>
              <a:rPr lang="en-US" i="1">
                <a:sym typeface="Mathematica1" pitchFamily="2" charset="2"/>
              </a:rPr>
              <a:t>1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685800"/>
          </a:xfrm>
        </p:spPr>
        <p:txBody>
          <a:bodyPr/>
          <a:lstStyle/>
          <a:p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Chemical potential 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 diverges as ln(|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1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|)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Hot regime </a:t>
            </a:r>
            <a:r>
              <a:rPr lang="en-US" i="1">
                <a:sym typeface="Mathematica1" pitchFamily="2" charset="2"/>
              </a:rPr>
              <a:t>T</a:t>
            </a:r>
            <a:r>
              <a:rPr lang="en-US">
                <a:sym typeface="Mathematica1" pitchFamily="2" charset="2"/>
              </a:rPr>
              <a:t></a:t>
            </a:r>
            <a:r>
              <a:rPr lang="en-US" i="1">
                <a:sym typeface="Mathematica1" pitchFamily="2" charset="2"/>
              </a:rPr>
              <a:t>1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Chemical potential 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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/)ln(</a:t>
            </a:r>
            <a:r>
              <a:rPr lang="en-US" i="1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/)</a:t>
            </a:r>
          </a:p>
          <a:p>
            <a:r>
              <a:rPr lang="en-US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Clustering is zero</a:t>
            </a:r>
          </a:p>
          <a:p>
            <a:r>
              <a:rPr lang="en-US">
                <a:solidFill>
                  <a:srgbClr val="000066"/>
                </a:solidFill>
                <a:latin typeface="Times New Roman" pitchFamily="18" charset="0"/>
              </a:rPr>
              <a:t>Power law exponent 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 does depend on 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,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 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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/)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1</a:t>
            </a:r>
            <a:endParaRPr lang="en-US">
              <a:solidFill>
                <a:srgbClr val="663300"/>
              </a:solidFill>
              <a:latin typeface="Times New Roman" pitchFamily="18" charset="0"/>
              <a:sym typeface="Mathematica1" pitchFamily="2" charset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7" name="temperature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0" fill="hold"/>
                                        <p:tgtEl>
                                          <p:spTgt spid="870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4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70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70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Classical random graphs</a:t>
            </a:r>
            <a:br>
              <a:rPr lang="en-US" sz="4000"/>
            </a:br>
            <a:r>
              <a:rPr lang="en-US" sz="4000" i="1">
                <a:sym typeface="Mathematica1" pitchFamily="2" charset="2"/>
              </a:rPr>
              <a:t>T</a:t>
            </a:r>
            <a:r>
              <a:rPr lang="en-US" sz="4000">
                <a:sym typeface="Mathematica1" pitchFamily="2" charset="2"/>
              </a:rPr>
              <a:t>;  fixed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 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/)ln(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/)  </a:t>
            </a:r>
          </a:p>
          <a:p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(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 =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e</a:t>
            </a:r>
            <a:r>
              <a:rPr lang="en-US" i="1" baseline="30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baseline="30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i="1" baseline="30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  (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</a:t>
            </a:r>
          </a:p>
          <a:p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 i="1" baseline="-25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 =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i="1" baseline="-25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i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 +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i="1" baseline="-25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j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 + 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/)ln[sin(</a:t>
            </a:r>
            <a:r>
              <a:rPr lang="en-US" i="1" baseline="-25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/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)]</a:t>
            </a:r>
            <a:endParaRPr lang="en-US" i="1">
              <a:solidFill>
                <a:srgbClr val="FF0000"/>
              </a:solidFill>
              <a:latin typeface="Times New Roman" pitchFamily="18" charset="0"/>
              <a:sym typeface="Mathematica1" pitchFamily="2" charset="2"/>
            </a:endParaRPr>
          </a:p>
          <a:p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g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  (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2R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</a:t>
            </a: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5775325" y="2773363"/>
            <a:ext cx="1692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i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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2R</a:t>
            </a:r>
            <a:endParaRPr lang="ru-RU" sz="3200">
              <a:solidFill>
                <a:srgbClr val="FF0000"/>
              </a:solidFill>
              <a:latin typeface="Times New Roman" pitchFamily="18" charset="0"/>
              <a:sym typeface="Mathematica1" pitchFamily="2" charset="2"/>
            </a:endParaRPr>
          </a:p>
        </p:txBody>
      </p:sp>
      <p:sp>
        <p:nvSpPr>
          <p:cNvPr id="93188" name="Line 4"/>
          <p:cNvSpPr>
            <a:spLocks noChangeShapeType="1"/>
          </p:cNvSpPr>
          <p:nvPr/>
        </p:nvSpPr>
        <p:spPr bwMode="auto">
          <a:xfrm>
            <a:off x="2971800" y="2819400"/>
            <a:ext cx="27432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9" name="Line 5"/>
          <p:cNvSpPr>
            <a:spLocks noChangeShapeType="1"/>
          </p:cNvSpPr>
          <p:nvPr/>
        </p:nvSpPr>
        <p:spPr bwMode="auto">
          <a:xfrm flipV="1">
            <a:off x="2971800" y="2819400"/>
            <a:ext cx="27432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4" grpId="0"/>
      <p:bldP spid="93188" grpId="0" animBg="1"/>
      <p:bldP spid="9318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Tin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3" name="Oval 5"/>
          <p:cNvSpPr>
            <a:spLocks noChangeArrowheads="1"/>
          </p:cNvSpPr>
          <p:nvPr/>
        </p:nvSpPr>
        <p:spPr bwMode="auto">
          <a:xfrm>
            <a:off x="7543800" y="5791200"/>
            <a:ext cx="762000" cy="533400"/>
          </a:xfrm>
          <a:prstGeom prst="ellipse">
            <a:avLst/>
          </a:prstGeom>
          <a:noFill/>
          <a:ln w="762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7013575" y="5029200"/>
            <a:ext cx="1901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660066"/>
                </a:solidFill>
                <a:latin typeface="Times New Roman" pitchFamily="18" charset="0"/>
              </a:rPr>
              <a:t>p </a:t>
            </a:r>
            <a:r>
              <a:rPr lang="en-US" sz="3600" i="0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 </a:t>
            </a:r>
            <a:r>
              <a:rPr lang="en-US" sz="3600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 sz="3600" i="0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/</a:t>
            </a:r>
            <a:r>
              <a:rPr lang="en-US" sz="3600">
                <a:solidFill>
                  <a:srgbClr val="660066"/>
                </a:solidFill>
                <a:latin typeface="Times New Roman" pitchFamily="18" charset="0"/>
                <a:sym typeface="Mathematica1" pitchFamily="2" charset="2"/>
              </a:rPr>
              <a:t>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3" grpId="0" animBg="1"/>
      <p:bldP spid="942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Classical random graphs</a:t>
            </a:r>
            <a:br>
              <a:rPr lang="en-US" sz="4000"/>
            </a:br>
            <a:r>
              <a:rPr lang="en-US" sz="4000" i="1">
                <a:sym typeface="Mathematica1" pitchFamily="2" charset="2"/>
              </a:rPr>
              <a:t>T</a:t>
            </a:r>
            <a:r>
              <a:rPr lang="en-US" sz="4000">
                <a:sym typeface="Mathematica1" pitchFamily="2" charset="2"/>
              </a:rPr>
              <a:t>;  fixed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 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/)ln(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/)  </a:t>
            </a:r>
          </a:p>
          <a:p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(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 =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e</a:t>
            </a:r>
            <a:r>
              <a:rPr lang="en-US" i="1" baseline="30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baseline="30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i="1" baseline="30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  (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</a:t>
            </a:r>
          </a:p>
          <a:p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 i="1" baseline="-25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 =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i="1" baseline="-25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i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 +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i="1" baseline="-25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j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 + 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/)ln[sin(</a:t>
            </a:r>
            <a:r>
              <a:rPr lang="en-US" i="1" baseline="-25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/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)] 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2R</a:t>
            </a:r>
          </a:p>
          <a:p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g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  (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2R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</a:t>
            </a:r>
          </a:p>
          <a:p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p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) 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p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 = 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/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N</a:t>
            </a:r>
            <a:endParaRPr lang="en-US" i="1">
              <a:solidFill>
                <a:srgbClr val="660066"/>
              </a:solidFill>
              <a:latin typeface="Times New Roman" pitchFamily="18" charset="0"/>
              <a:sym typeface="Mathematica1" pitchFamily="2" charset="2"/>
            </a:endParaRPr>
          </a:p>
          <a:p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Classical random graphs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G</a:t>
            </a:r>
            <a:r>
              <a:rPr lang="en-US" i="1" baseline="-250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N,p</a:t>
            </a:r>
          </a:p>
          <a:p>
            <a:pPr lvl="1"/>
            <a:r>
              <a:rPr lang="en-US" sz="32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random graph with a given average degree</a:t>
            </a:r>
            <a:br>
              <a:rPr lang="en-US" sz="32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</a:br>
            <a:r>
              <a:rPr lang="en-US" sz="32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</a:t>
            </a:r>
            <a:r>
              <a:rPr lang="en-US" sz="3200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 = </a:t>
            </a:r>
            <a:r>
              <a:rPr lang="en-US" sz="3200" i="1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pN</a:t>
            </a:r>
          </a:p>
          <a:p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Redefine 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 i="1" baseline="-250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 = sin(</a:t>
            </a:r>
            <a:r>
              <a:rPr lang="en-US" i="1" baseline="-250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/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)	(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 = )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5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chemeClr val="tx1"/>
                </a:solidFill>
              </a:rPr>
              <a:t>Configuration model</a:t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 sz="4000">
                <a:solidFill>
                  <a:schemeClr val="tx1"/>
                </a:solidFill>
              </a:rPr>
              <a:t> </a:t>
            </a:r>
            <a:r>
              <a:rPr lang="en-US" sz="4000" i="1">
                <a:solidFill>
                  <a:schemeClr val="tx1"/>
                </a:solidFill>
              </a:rPr>
              <a:t>T</a:t>
            </a:r>
            <a:r>
              <a:rPr lang="en-US" sz="4000">
                <a:solidFill>
                  <a:schemeClr val="tx1"/>
                </a:solidFill>
                <a:sym typeface="Mathematica1" pitchFamily="2" charset="2"/>
              </a:rPr>
              <a:t>;  ; </a:t>
            </a:r>
            <a:r>
              <a:rPr lang="en-US" sz="4000" i="1">
                <a:solidFill>
                  <a:schemeClr val="tx1"/>
                </a:solidFill>
                <a:sym typeface="Mathematica1" pitchFamily="2" charset="2"/>
              </a:rPr>
              <a:t>T</a:t>
            </a:r>
            <a:r>
              <a:rPr lang="en-US" sz="4000">
                <a:solidFill>
                  <a:schemeClr val="tx1"/>
                </a:solidFill>
                <a:sym typeface="Mathematica1" pitchFamily="2" charset="2"/>
              </a:rPr>
              <a:t>/ fixed</a:t>
            </a:r>
            <a:endParaRPr lang="ru-RU" sz="4000">
              <a:solidFill>
                <a:schemeClr val="tx1"/>
              </a:solidFill>
              <a:sym typeface="Mathematica1" pitchFamily="2" charset="2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R 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 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/)ln(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/); fixed</a:t>
            </a:r>
          </a:p>
          <a:p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(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) = 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e</a:t>
            </a:r>
            <a:r>
              <a:rPr lang="en-US" i="1" baseline="30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baseline="30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i="1" baseline="30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; fixed</a:t>
            </a:r>
          </a:p>
          <a:p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 i="1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 = 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i="1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i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 + 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i="1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j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 + (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/)ln[sin(</a:t>
            </a:r>
            <a:r>
              <a:rPr lang="en-US" i="1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/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)]</a:t>
            </a:r>
            <a:endParaRPr lang="en-US" i="1">
              <a:solidFill>
                <a:srgbClr val="006600"/>
              </a:solidFill>
              <a:latin typeface="Times New Roman" pitchFamily="18" charset="0"/>
              <a:sym typeface="Mathematica1" pitchFamily="2" charset="2"/>
            </a:endParaRPr>
          </a:p>
          <a:p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p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 i="1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)  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p</a:t>
            </a:r>
            <a:r>
              <a:rPr lang="en-US" i="1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 = 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 i="1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i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 i="1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j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/(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</a:t>
            </a:r>
            <a:r>
              <a:rPr lang="en-US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)</a:t>
            </a:r>
          </a:p>
          <a:p>
            <a:r>
              <a:rPr lang="en-US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Configuration model</a:t>
            </a:r>
            <a:endParaRPr lang="en-US" i="1" baseline="-25000">
              <a:solidFill>
                <a:srgbClr val="006600"/>
              </a:solidFill>
              <a:latin typeface="Times New Roman" pitchFamily="18" charset="0"/>
              <a:sym typeface="Mathematica1" pitchFamily="2" charset="2"/>
            </a:endParaRPr>
          </a:p>
          <a:p>
            <a:pPr lvl="1"/>
            <a:r>
              <a:rPr lang="en-US" sz="32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random graph with given expected degrees </a:t>
            </a:r>
            <a:r>
              <a:rPr lang="en-US" sz="3200" i="1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 sz="3200" i="1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i</a:t>
            </a:r>
          </a:p>
          <a:p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x</a:t>
            </a:r>
            <a:r>
              <a:rPr lang="en-US" i="1" baseline="-250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ij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 = 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i="1" baseline="-250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i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 + 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i="1" baseline="-250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j	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(</a:t>
            </a:r>
            <a:r>
              <a:rPr lang="en-US" i="1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 = )</a:t>
            </a:r>
            <a:endParaRPr lang="ru-RU" i="1" baseline="-25000">
              <a:solidFill>
                <a:srgbClr val="000066"/>
              </a:solidFill>
              <a:latin typeface="Times New Roman" pitchFamily="18" charset="0"/>
              <a:sym typeface="Mathematica1" pitchFamily="2" charset="2"/>
            </a:endParaRPr>
          </a:p>
        </p:txBody>
      </p:sp>
      <p:sp>
        <p:nvSpPr>
          <p:cNvPr id="96260" name="Line 4"/>
          <p:cNvSpPr>
            <a:spLocks noChangeShapeType="1"/>
          </p:cNvSpPr>
          <p:nvPr/>
        </p:nvSpPr>
        <p:spPr bwMode="auto">
          <a:xfrm>
            <a:off x="3048000" y="2819400"/>
            <a:ext cx="27432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1" name="Line 5"/>
          <p:cNvSpPr>
            <a:spLocks noChangeShapeType="1"/>
          </p:cNvSpPr>
          <p:nvPr/>
        </p:nvSpPr>
        <p:spPr bwMode="auto">
          <a:xfrm flipV="1">
            <a:off x="3048000" y="2819400"/>
            <a:ext cx="27432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5775325" y="2773363"/>
            <a:ext cx="1692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i="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 </a:t>
            </a:r>
            <a:r>
              <a:rPr lang="en-US" sz="32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sz="3200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i</a:t>
            </a:r>
            <a:r>
              <a:rPr lang="en-US" sz="3200" i="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 + </a:t>
            </a:r>
            <a:r>
              <a:rPr lang="en-US" sz="32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sz="3200" baseline="-25000">
                <a:solidFill>
                  <a:srgbClr val="006600"/>
                </a:solidFill>
                <a:latin typeface="Times New Roman" pitchFamily="18" charset="0"/>
                <a:sym typeface="Mathematica1" pitchFamily="2" charset="2"/>
              </a:rPr>
              <a:t>j</a:t>
            </a:r>
            <a:r>
              <a:rPr lang="en-US" sz="3200">
                <a:latin typeface="Times New Roman" pitchFamily="18" charset="0"/>
                <a:sym typeface="Mathematica1" pitchFamily="2" charset="2"/>
              </a:rPr>
              <a:t> </a:t>
            </a:r>
            <a:endParaRPr lang="ru-RU" sz="3200">
              <a:latin typeface="Times New Roman" pitchFamily="18" charset="0"/>
              <a:sym typeface="Mathematica1" pitchFamily="2" charset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6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 animBg="1"/>
      <p:bldP spid="96261" grpId="0" animBg="1"/>
      <p:bldP spid="9626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20" name="Line 40"/>
          <p:cNvSpPr>
            <a:spLocks noChangeShapeType="1"/>
          </p:cNvSpPr>
          <p:nvPr/>
        </p:nvSpPr>
        <p:spPr bwMode="auto">
          <a:xfrm flipV="1">
            <a:off x="4267200" y="2514600"/>
            <a:ext cx="838200" cy="12192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1" name="Line 41"/>
          <p:cNvSpPr>
            <a:spLocks noChangeShapeType="1"/>
          </p:cNvSpPr>
          <p:nvPr/>
        </p:nvSpPr>
        <p:spPr bwMode="auto">
          <a:xfrm>
            <a:off x="4572000" y="1295400"/>
            <a:ext cx="1676400" cy="7620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2" name="Line 42"/>
          <p:cNvSpPr>
            <a:spLocks noChangeShapeType="1"/>
          </p:cNvSpPr>
          <p:nvPr/>
        </p:nvSpPr>
        <p:spPr bwMode="auto">
          <a:xfrm flipV="1">
            <a:off x="5105400" y="2057400"/>
            <a:ext cx="1143000" cy="4572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3" name="Line 43"/>
          <p:cNvSpPr>
            <a:spLocks noChangeShapeType="1"/>
          </p:cNvSpPr>
          <p:nvPr/>
        </p:nvSpPr>
        <p:spPr bwMode="auto">
          <a:xfrm flipH="1" flipV="1">
            <a:off x="4572000" y="1295400"/>
            <a:ext cx="533400" cy="12192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4" name="Line 44"/>
          <p:cNvSpPr>
            <a:spLocks noChangeShapeType="1"/>
          </p:cNvSpPr>
          <p:nvPr/>
        </p:nvSpPr>
        <p:spPr bwMode="auto">
          <a:xfrm flipH="1">
            <a:off x="2438400" y="3733800"/>
            <a:ext cx="182880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2" name="Line 2"/>
          <p:cNvSpPr>
            <a:spLocks noChangeShapeType="1"/>
          </p:cNvSpPr>
          <p:nvPr/>
        </p:nvSpPr>
        <p:spPr bwMode="auto">
          <a:xfrm>
            <a:off x="2209800" y="4876800"/>
            <a:ext cx="609600" cy="68580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3" name="Line 3"/>
          <p:cNvSpPr>
            <a:spLocks noChangeShapeType="1"/>
          </p:cNvSpPr>
          <p:nvPr/>
        </p:nvSpPr>
        <p:spPr bwMode="auto">
          <a:xfrm flipV="1">
            <a:off x="2819400" y="1066800"/>
            <a:ext cx="3124200" cy="449580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4" name="Line 4"/>
          <p:cNvSpPr>
            <a:spLocks noChangeShapeType="1"/>
          </p:cNvSpPr>
          <p:nvPr/>
        </p:nvSpPr>
        <p:spPr bwMode="auto">
          <a:xfrm>
            <a:off x="4572000" y="685800"/>
            <a:ext cx="2057400" cy="91440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5" name="Line 5"/>
          <p:cNvSpPr>
            <a:spLocks noChangeShapeType="1"/>
          </p:cNvSpPr>
          <p:nvPr/>
        </p:nvSpPr>
        <p:spPr bwMode="auto">
          <a:xfrm>
            <a:off x="5943600" y="1066800"/>
            <a:ext cx="685800" cy="53340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6" name="Line 6"/>
          <p:cNvSpPr>
            <a:spLocks noChangeShapeType="1"/>
          </p:cNvSpPr>
          <p:nvPr/>
        </p:nvSpPr>
        <p:spPr bwMode="auto">
          <a:xfrm>
            <a:off x="4572000" y="685800"/>
            <a:ext cx="1371600" cy="38100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Oval 7"/>
          <p:cNvSpPr>
            <a:spLocks noChangeArrowheads="1"/>
          </p:cNvSpPr>
          <p:nvPr/>
        </p:nvSpPr>
        <p:spPr bwMode="auto">
          <a:xfrm>
            <a:off x="1790700" y="685800"/>
            <a:ext cx="5524500" cy="54864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Oval 8"/>
          <p:cNvSpPr>
            <a:spLocks noChangeArrowheads="1"/>
          </p:cNvSpPr>
          <p:nvPr/>
        </p:nvSpPr>
        <p:spPr bwMode="auto">
          <a:xfrm>
            <a:off x="5791200" y="914400"/>
            <a:ext cx="304800" cy="3048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Oval 9"/>
          <p:cNvSpPr>
            <a:spLocks noChangeArrowheads="1"/>
          </p:cNvSpPr>
          <p:nvPr/>
        </p:nvSpPr>
        <p:spPr bwMode="auto">
          <a:xfrm>
            <a:off x="6553200" y="1524000"/>
            <a:ext cx="152400" cy="1524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Oval 10"/>
          <p:cNvSpPr>
            <a:spLocks noChangeArrowheads="1"/>
          </p:cNvSpPr>
          <p:nvPr/>
        </p:nvSpPr>
        <p:spPr bwMode="auto">
          <a:xfrm>
            <a:off x="4495800" y="609600"/>
            <a:ext cx="152400" cy="1524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Oval 11"/>
          <p:cNvSpPr>
            <a:spLocks noChangeArrowheads="1"/>
          </p:cNvSpPr>
          <p:nvPr/>
        </p:nvSpPr>
        <p:spPr bwMode="auto">
          <a:xfrm>
            <a:off x="2514600" y="5181600"/>
            <a:ext cx="609600" cy="6096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Oval 12"/>
          <p:cNvSpPr>
            <a:spLocks noChangeArrowheads="1"/>
          </p:cNvSpPr>
          <p:nvPr/>
        </p:nvSpPr>
        <p:spPr bwMode="auto">
          <a:xfrm>
            <a:off x="2209800" y="4876800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403725" y="1174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0">
                <a:latin typeface="Times New Roman" pitchFamily="18" charset="0"/>
              </a:rPr>
              <a:t>2</a:t>
            </a:r>
            <a:endParaRPr lang="ru-RU" sz="2400" i="0">
              <a:latin typeface="Times New Roman" pitchFamily="18" charset="0"/>
            </a:endParaRP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6750050" y="11430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0">
                <a:latin typeface="Times New Roman" pitchFamily="18" charset="0"/>
              </a:rPr>
              <a:t>2</a:t>
            </a:r>
            <a:endParaRPr lang="ru-RU" sz="2400" i="0">
              <a:latin typeface="Times New Roman" pitchFamily="18" charset="0"/>
            </a:endParaRPr>
          </a:p>
        </p:txBody>
      </p:sp>
      <p:sp>
        <p:nvSpPr>
          <p:cNvPr id="97295" name="Text Box 15"/>
          <p:cNvSpPr txBox="1">
            <a:spLocks noChangeArrowheads="1"/>
          </p:cNvSpPr>
          <p:nvPr/>
        </p:nvSpPr>
        <p:spPr bwMode="auto">
          <a:xfrm>
            <a:off x="5791200" y="3810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0">
                <a:latin typeface="Times New Roman" pitchFamily="18" charset="0"/>
              </a:rPr>
              <a:t>100</a:t>
            </a:r>
            <a:endParaRPr lang="ru-RU" sz="2400" i="0">
              <a:latin typeface="Times New Roman" pitchFamily="18" charset="0"/>
            </a:endParaRPr>
          </a:p>
        </p:txBody>
      </p:sp>
      <p:sp>
        <p:nvSpPr>
          <p:cNvPr id="97296" name="Text Box 16"/>
          <p:cNvSpPr txBox="1">
            <a:spLocks noChangeArrowheads="1"/>
          </p:cNvSpPr>
          <p:nvPr/>
        </p:nvSpPr>
        <p:spPr bwMode="auto">
          <a:xfrm>
            <a:off x="1949450" y="57150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0">
                <a:latin typeface="Times New Roman" pitchFamily="18" charset="0"/>
              </a:rPr>
              <a:t>1000</a:t>
            </a:r>
            <a:endParaRPr lang="ru-RU" sz="2400" i="0">
              <a:latin typeface="Times New Roman" pitchFamily="18" charset="0"/>
            </a:endParaRPr>
          </a:p>
        </p:txBody>
      </p:sp>
      <p:sp>
        <p:nvSpPr>
          <p:cNvPr id="97297" name="Text Box 17"/>
          <p:cNvSpPr txBox="1">
            <a:spLocks noChangeArrowheads="1"/>
          </p:cNvSpPr>
          <p:nvPr/>
        </p:nvSpPr>
        <p:spPr bwMode="auto">
          <a:xfrm>
            <a:off x="1828800" y="4876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0">
                <a:latin typeface="Times New Roman" pitchFamily="18" charset="0"/>
              </a:rPr>
              <a:t>1</a:t>
            </a:r>
            <a:endParaRPr lang="ru-RU" sz="2400" i="0">
              <a:latin typeface="Times New Roman" pitchFamily="18" charset="0"/>
            </a:endParaRPr>
          </a:p>
        </p:txBody>
      </p:sp>
      <p:graphicFrame>
        <p:nvGraphicFramePr>
          <p:cNvPr id="97325" name="Object 45"/>
          <p:cNvGraphicFramePr>
            <a:graphicFrameLocks noChangeAspect="1"/>
          </p:cNvGraphicFramePr>
          <p:nvPr/>
        </p:nvGraphicFramePr>
        <p:xfrm>
          <a:off x="76200" y="274638"/>
          <a:ext cx="17526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14" name="Equation" r:id="rId3" imgW="711000" imgH="228600" progId="Equation.3">
                  <p:embed/>
                </p:oleObj>
              </mc:Choice>
              <mc:Fallback>
                <p:oleObj name="Equation" r:id="rId3" imgW="711000" imgH="228600" progId="Equation.3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74638"/>
                        <a:ext cx="1752600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326" name="Object 46"/>
          <p:cNvGraphicFramePr>
            <a:graphicFrameLocks noChangeAspect="1"/>
          </p:cNvGraphicFramePr>
          <p:nvPr/>
        </p:nvGraphicFramePr>
        <p:xfrm>
          <a:off x="76200" y="795338"/>
          <a:ext cx="2409825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15" name="Equation" r:id="rId5" imgW="977760" imgH="419040" progId="Equation.3">
                  <p:embed/>
                </p:oleObj>
              </mc:Choice>
              <mc:Fallback>
                <p:oleObj name="Equation" r:id="rId5" imgW="977760" imgH="419040" progId="Equation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795338"/>
                        <a:ext cx="2409825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327" name="Object 47"/>
          <p:cNvGraphicFramePr>
            <a:graphicFrameLocks noChangeAspect="1"/>
          </p:cNvGraphicFramePr>
          <p:nvPr/>
        </p:nvGraphicFramePr>
        <p:xfrm>
          <a:off x="76200" y="1812925"/>
          <a:ext cx="1627188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16" name="Equation" r:id="rId7" imgW="660240" imgH="469800" progId="Equation.3">
                  <p:embed/>
                </p:oleObj>
              </mc:Choice>
              <mc:Fallback>
                <p:oleObj name="Equation" r:id="rId7" imgW="660240" imgH="469800" progId="Equation.3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812925"/>
                        <a:ext cx="1627188" cy="115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328" name="Object 48"/>
          <p:cNvGraphicFramePr>
            <a:graphicFrameLocks noChangeAspect="1"/>
          </p:cNvGraphicFramePr>
          <p:nvPr/>
        </p:nvGraphicFramePr>
        <p:xfrm>
          <a:off x="76200" y="2916238"/>
          <a:ext cx="1720850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17" name="Equation" r:id="rId9" imgW="698400" imgH="393480" progId="Equation.3">
                  <p:embed/>
                </p:oleObj>
              </mc:Choice>
              <mc:Fallback>
                <p:oleObj name="Equation" r:id="rId9" imgW="698400" imgH="393480" progId="Equation.3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916238"/>
                        <a:ext cx="1720850" cy="969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329" name="Object 49"/>
          <p:cNvGraphicFramePr>
            <a:graphicFrameLocks noChangeAspect="1"/>
          </p:cNvGraphicFramePr>
          <p:nvPr/>
        </p:nvGraphicFramePr>
        <p:xfrm>
          <a:off x="7408863" y="11113"/>
          <a:ext cx="1658937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18" name="Equation" r:id="rId11" imgW="672840" imgH="304560" progId="Equation.3">
                  <p:embed/>
                </p:oleObj>
              </mc:Choice>
              <mc:Fallback>
                <p:oleObj name="Equation" r:id="rId11" imgW="672840" imgH="304560" progId="Equation.3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8863" y="11113"/>
                        <a:ext cx="1658937" cy="75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330" name="Object 50"/>
          <p:cNvGraphicFramePr>
            <a:graphicFrameLocks noChangeAspect="1"/>
          </p:cNvGraphicFramePr>
          <p:nvPr/>
        </p:nvGraphicFramePr>
        <p:xfrm>
          <a:off x="7315200" y="808038"/>
          <a:ext cx="17526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19" name="Equation" r:id="rId13" imgW="711000" imgH="228600" progId="Equation.3">
                  <p:embed/>
                </p:oleObj>
              </mc:Choice>
              <mc:Fallback>
                <p:oleObj name="Equation" r:id="rId13" imgW="711000" imgH="228600" progId="Equation.3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808038"/>
                        <a:ext cx="1752600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331" name="Object 51"/>
          <p:cNvGraphicFramePr>
            <a:graphicFrameLocks noChangeAspect="1"/>
          </p:cNvGraphicFramePr>
          <p:nvPr/>
        </p:nvGraphicFramePr>
        <p:xfrm>
          <a:off x="7096125" y="1219200"/>
          <a:ext cx="1971675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20" name="Equation" r:id="rId15" imgW="799920" imgH="355320" progId="Equation.3">
                  <p:embed/>
                </p:oleObj>
              </mc:Choice>
              <mc:Fallback>
                <p:oleObj name="Equation" r:id="rId15" imgW="799920" imgH="355320" progId="Equation.3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5" y="1219200"/>
                        <a:ext cx="1971675" cy="87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333" name="Object 53"/>
          <p:cNvGraphicFramePr>
            <a:graphicFrameLocks noChangeAspect="1"/>
          </p:cNvGraphicFramePr>
          <p:nvPr/>
        </p:nvGraphicFramePr>
        <p:xfrm>
          <a:off x="7162800" y="2209800"/>
          <a:ext cx="189547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21" name="Equation" r:id="rId17" imgW="799920" imgH="203040" progId="Equation.3">
                  <p:embed/>
                </p:oleObj>
              </mc:Choice>
              <mc:Fallback>
                <p:oleObj name="Equation" r:id="rId17" imgW="799920" imgH="203040" progId="Equation.3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209800"/>
                        <a:ext cx="1895475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7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97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7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97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15834 -0.25556 " pathEditMode="relative" ptsTypes="AA">
                                      <p:cBhvr>
                                        <p:cTn id="94" dur="2000" fill="hold"/>
                                        <p:tgtEl>
                                          <p:spTgt spid="97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09167 0.21111 " pathEditMode="relative" ptsTypes="AA">
                                      <p:cBhvr>
                                        <p:cTn id="96" dur="20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8889 " pathEditMode="relative" ptsTypes="AA">
                                      <p:cBhvr>
                                        <p:cTn id="98" dur="2000" fill="hold"/>
                                        <p:tgtEl>
                                          <p:spTgt spid="97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04167 0.06667 " pathEditMode="relative" ptsTypes="AA">
                                      <p:cBhvr>
                                        <p:cTn id="100" dur="2000" fill="hold"/>
                                        <p:tgtEl>
                                          <p:spTgt spid="97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02084 -0.0166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97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97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9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97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97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97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97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97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20" grpId="0" animBg="1"/>
      <p:bldP spid="97321" grpId="0" animBg="1"/>
      <p:bldP spid="97322" grpId="0" animBg="1"/>
      <p:bldP spid="97323" grpId="0" animBg="1"/>
      <p:bldP spid="97324" grpId="0" animBg="1"/>
      <p:bldP spid="97282" grpId="0" animBg="1"/>
      <p:bldP spid="97282" grpId="1" animBg="1"/>
      <p:bldP spid="97283" grpId="0" animBg="1"/>
      <p:bldP spid="97283" grpId="1" animBg="1"/>
      <p:bldP spid="97284" grpId="0" animBg="1"/>
      <p:bldP spid="97284" grpId="1" animBg="1"/>
      <p:bldP spid="97285" grpId="0" animBg="1"/>
      <p:bldP spid="97285" grpId="1" animBg="1"/>
      <p:bldP spid="97286" grpId="0" animBg="1"/>
      <p:bldP spid="97286" grpId="1" animBg="1"/>
      <p:bldP spid="97288" grpId="0" animBg="1"/>
      <p:bldP spid="97288" grpId="1" animBg="1"/>
      <p:bldP spid="97289" grpId="0" animBg="1"/>
      <p:bldP spid="97289" grpId="1" animBg="1"/>
      <p:bldP spid="97290" grpId="0" animBg="1"/>
      <p:bldP spid="97290" grpId="1" animBg="1"/>
      <p:bldP spid="97291" grpId="0" animBg="1"/>
      <p:bldP spid="97291" grpId="1" animBg="1"/>
      <p:bldP spid="97292" grpId="0" animBg="1"/>
      <p:bldP spid="97292" grpId="1" animBg="1"/>
      <p:bldP spid="97293" grpId="0"/>
      <p:bldP spid="97294" grpId="0"/>
      <p:bldP spid="97295" grpId="0"/>
      <p:bldP spid="97296" grpId="0"/>
      <p:bldP spid="9729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30" name="Oval 34"/>
          <p:cNvSpPr>
            <a:spLocks noChangeArrowheads="1"/>
          </p:cNvSpPr>
          <p:nvPr/>
        </p:nvSpPr>
        <p:spPr bwMode="auto">
          <a:xfrm>
            <a:off x="8305800" y="12192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8" name="Oval 12"/>
          <p:cNvSpPr>
            <a:spLocks noChangeArrowheads="1"/>
          </p:cNvSpPr>
          <p:nvPr/>
        </p:nvSpPr>
        <p:spPr bwMode="auto">
          <a:xfrm>
            <a:off x="1790700" y="685800"/>
            <a:ext cx="5524500" cy="54864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9" name="Oval 13"/>
          <p:cNvSpPr>
            <a:spLocks noChangeArrowheads="1"/>
          </p:cNvSpPr>
          <p:nvPr/>
        </p:nvSpPr>
        <p:spPr bwMode="auto">
          <a:xfrm>
            <a:off x="5791200" y="914400"/>
            <a:ext cx="304800" cy="3048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0" name="Oval 14"/>
          <p:cNvSpPr>
            <a:spLocks noChangeArrowheads="1"/>
          </p:cNvSpPr>
          <p:nvPr/>
        </p:nvSpPr>
        <p:spPr bwMode="auto">
          <a:xfrm>
            <a:off x="6553200" y="1524000"/>
            <a:ext cx="152400" cy="1524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1" name="Oval 15"/>
          <p:cNvSpPr>
            <a:spLocks noChangeArrowheads="1"/>
          </p:cNvSpPr>
          <p:nvPr/>
        </p:nvSpPr>
        <p:spPr bwMode="auto">
          <a:xfrm>
            <a:off x="4495800" y="609600"/>
            <a:ext cx="152400" cy="1524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2" name="Oval 16"/>
          <p:cNvSpPr>
            <a:spLocks noChangeArrowheads="1"/>
          </p:cNvSpPr>
          <p:nvPr/>
        </p:nvSpPr>
        <p:spPr bwMode="auto">
          <a:xfrm>
            <a:off x="2514600" y="5181600"/>
            <a:ext cx="609600" cy="6096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3" name="Oval 17"/>
          <p:cNvSpPr>
            <a:spLocks noChangeArrowheads="1"/>
          </p:cNvSpPr>
          <p:nvPr/>
        </p:nvSpPr>
        <p:spPr bwMode="auto">
          <a:xfrm>
            <a:off x="2209800" y="4876800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6519" name="Object 23"/>
          <p:cNvGraphicFramePr>
            <a:graphicFrameLocks noChangeAspect="1"/>
          </p:cNvGraphicFramePr>
          <p:nvPr/>
        </p:nvGraphicFramePr>
        <p:xfrm>
          <a:off x="76200" y="274638"/>
          <a:ext cx="17526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71" name="Equation" r:id="rId3" imgW="711000" imgH="228600" progId="Equation.3">
                  <p:embed/>
                </p:oleObj>
              </mc:Choice>
              <mc:Fallback>
                <p:oleObj name="Equation" r:id="rId3" imgW="711000" imgH="2286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74638"/>
                        <a:ext cx="1752600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21" name="Object 25"/>
          <p:cNvGraphicFramePr>
            <a:graphicFrameLocks noChangeAspect="1"/>
          </p:cNvGraphicFramePr>
          <p:nvPr/>
        </p:nvGraphicFramePr>
        <p:xfrm>
          <a:off x="76200" y="1050925"/>
          <a:ext cx="1627188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72" name="Equation" r:id="rId5" imgW="660240" imgH="469800" progId="Equation.3">
                  <p:embed/>
                </p:oleObj>
              </mc:Choice>
              <mc:Fallback>
                <p:oleObj name="Equation" r:id="rId5" imgW="660240" imgH="46980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050925"/>
                        <a:ext cx="1627188" cy="115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23" name="Object 27"/>
          <p:cNvGraphicFramePr>
            <a:graphicFrameLocks noChangeAspect="1"/>
          </p:cNvGraphicFramePr>
          <p:nvPr/>
        </p:nvGraphicFramePr>
        <p:xfrm>
          <a:off x="7408863" y="11113"/>
          <a:ext cx="1658937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73" name="Equation" r:id="rId7" imgW="672840" imgH="304560" progId="Equation.3">
                  <p:embed/>
                </p:oleObj>
              </mc:Choice>
              <mc:Fallback>
                <p:oleObj name="Equation" r:id="rId7" imgW="672840" imgH="30456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8863" y="11113"/>
                        <a:ext cx="1658937" cy="75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25" name="Object 29"/>
          <p:cNvGraphicFramePr>
            <a:graphicFrameLocks noChangeAspect="1"/>
          </p:cNvGraphicFramePr>
          <p:nvPr/>
        </p:nvGraphicFramePr>
        <p:xfrm>
          <a:off x="7096125" y="1027113"/>
          <a:ext cx="1971675" cy="87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74" name="Equation" r:id="rId9" imgW="799920" imgH="355320" progId="Equation.3">
                  <p:embed/>
                </p:oleObj>
              </mc:Choice>
              <mc:Fallback>
                <p:oleObj name="Equation" r:id="rId9" imgW="799920" imgH="35532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5" y="1027113"/>
                        <a:ext cx="1971675" cy="87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27" name="Text Box 31"/>
          <p:cNvSpPr txBox="1">
            <a:spLocks noChangeArrowheads="1"/>
          </p:cNvSpPr>
          <p:nvPr/>
        </p:nvSpPr>
        <p:spPr bwMode="auto">
          <a:xfrm>
            <a:off x="1905000" y="1127125"/>
            <a:ext cx="60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latin typeface="Times New Roman" pitchFamily="18" charset="0"/>
              </a:rPr>
              <a:t>S</a:t>
            </a:r>
            <a:r>
              <a:rPr lang="en-US" sz="4000" baseline="30000">
                <a:latin typeface="Times New Roman" pitchFamily="18" charset="0"/>
              </a:rPr>
              <a:t>1</a:t>
            </a:r>
            <a:endParaRPr lang="ru-RU" sz="4000" baseline="30000">
              <a:latin typeface="Times New Roman" pitchFamily="18" charset="0"/>
            </a:endParaRPr>
          </a:p>
        </p:txBody>
      </p:sp>
      <p:sp>
        <p:nvSpPr>
          <p:cNvPr id="106529" name="Text Box 33"/>
          <p:cNvSpPr txBox="1">
            <a:spLocks noChangeArrowheads="1"/>
          </p:cNvSpPr>
          <p:nvPr/>
        </p:nvSpPr>
        <p:spPr bwMode="auto">
          <a:xfrm>
            <a:off x="1868488" y="1127125"/>
            <a:ext cx="7223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latin typeface="Times New Roman" pitchFamily="18" charset="0"/>
              </a:rPr>
              <a:t>H</a:t>
            </a:r>
            <a:r>
              <a:rPr lang="en-US" sz="4000" baseline="30000">
                <a:latin typeface="Times New Roman" pitchFamily="18" charset="0"/>
              </a:rPr>
              <a:t>2</a:t>
            </a:r>
            <a:endParaRPr lang="ru-RU" sz="4000" baseline="3000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6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6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15834 -0.25556 " pathEditMode="relative" ptsTypes="AA">
                                      <p:cBhvr>
                                        <p:cTn id="19" dur="20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09167 0.21111 " pathEditMode="relative" ptsTypes="AA">
                                      <p:cBhvr>
                                        <p:cTn id="21" dur="20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8889 " pathEditMode="relative" ptsTypes="AA">
                                      <p:cBhvr>
                                        <p:cTn id="23" dur="20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04167 0.06667 " pathEditMode="relative" ptsTypes="AA">
                                      <p:cBhvr>
                                        <p:cTn id="25" dur="20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02084 -0.0166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83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18333 0.2 " pathEditMode="relative" ptsTypes="AA">
                                      <p:cBhvr>
                                        <p:cTn id="29" dur="2000" fill="hold"/>
                                        <p:tgtEl>
                                          <p:spTgt spid="106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06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6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18333 0.2 " pathEditMode="relative" ptsTypes="AA">
                                      <p:cBhvr>
                                        <p:cTn id="37" dur="2000" fill="hold"/>
                                        <p:tgtEl>
                                          <p:spTgt spid="106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6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6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autoRev="1" fill="hold"/>
                                        <p:tgtEl>
                                          <p:spTgt spid="1065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autoRev="1" fill="hold"/>
                                        <p:tgtEl>
                                          <p:spTgt spid="1065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500" autoRev="1" fill="hold"/>
                                        <p:tgtEl>
                                          <p:spTgt spid="1065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autoRev="1" fill="hold"/>
                                        <p:tgtEl>
                                          <p:spTgt spid="1065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30" grpId="0" animBg="1"/>
      <p:bldP spid="106530" grpId="1" animBg="1"/>
      <p:bldP spid="106509" grpId="0" animBg="1"/>
      <p:bldP spid="106510" grpId="0" animBg="1"/>
      <p:bldP spid="106511" grpId="0" animBg="1"/>
      <p:bldP spid="106512" grpId="0" animBg="1"/>
      <p:bldP spid="106513" grpId="0" animBg="1"/>
      <p:bldP spid="106527" grpId="0"/>
      <p:bldP spid="106527" grpId="1"/>
      <p:bldP spid="106529" grpId="0"/>
      <p:bldP spid="10652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ark_p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15400" cy="68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 descr="C:\cygwin\home\Administrator\Papers\2008\hyperbolics\FiguresPaper\ark_AN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218"/>
            <a:ext cx="8922609" cy="684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6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ark_ck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154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04800" y="762000"/>
            <a:ext cx="84582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i="0">
                <a:solidFill>
                  <a:srgbClr val="FF0000"/>
                </a:solidFill>
              </a:rPr>
              <a:t>From structure</a:t>
            </a:r>
            <a:endParaRPr lang="ru-RU" sz="9600" i="0">
              <a:solidFill>
                <a:srgbClr val="FF0000"/>
              </a:solidFill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04800" y="2178050"/>
            <a:ext cx="84582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i="0">
                <a:solidFill>
                  <a:srgbClr val="008000"/>
                </a:solidFill>
              </a:rPr>
              <a:t>To function</a:t>
            </a:r>
            <a:endParaRPr lang="ru-RU" sz="9600" i="0">
              <a:solidFill>
                <a:srgbClr val="008000"/>
              </a:solidFill>
            </a:endParaRPr>
          </a:p>
        </p:txBody>
      </p:sp>
      <p:pic>
        <p:nvPicPr>
          <p:cNvPr id="38919" name="Picture 7" descr="h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5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16" grpId="1"/>
      <p:bldP spid="38918" grpId="0"/>
      <p:bldP spid="3891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graph_agai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navigation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3" fill="hold"/>
                                        <p:tgtEl>
                                          <p:spTgt spid="44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navigation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naviga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navigation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navigat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navigation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val 2"/>
          <p:cNvSpPr>
            <a:spLocks noChangeArrowheads="1"/>
          </p:cNvSpPr>
          <p:nvPr/>
        </p:nvSpPr>
        <p:spPr bwMode="auto">
          <a:xfrm>
            <a:off x="1828800" y="685800"/>
            <a:ext cx="5486400" cy="5486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navigation2ar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navigation2a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navigation2a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navigation2a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navigation2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navigation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navigatio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navigation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navigation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navigation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kb_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navigation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navigation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navigatio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navigat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naviga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navigat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navigatio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navigation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navigation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navigation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kno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en-US" sz="4000" dirty="0"/>
              <a:t>Navigation </a:t>
            </a:r>
            <a:r>
              <a:rPr lang="en-US" sz="4000" dirty="0" smtClean="0"/>
              <a:t>efficiency and robustness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(</a:t>
            </a:r>
            <a:r>
              <a:rPr lang="en-US" sz="4000" dirty="0">
                <a:sym typeface="Mathematica1" pitchFamily="2" charset="2"/>
              </a:rPr>
              <a:t></a:t>
            </a:r>
            <a:r>
              <a:rPr lang="en-US" sz="4000" i="1" dirty="0" smtClean="0">
                <a:sym typeface="Mathematica1" pitchFamily="2" charset="2"/>
              </a:rPr>
              <a:t>2.1</a:t>
            </a:r>
            <a:r>
              <a:rPr lang="en-US" sz="4000" dirty="0" smtClean="0">
                <a:sym typeface="Mathematica1" pitchFamily="2" charset="2"/>
              </a:rPr>
              <a:t>)</a:t>
            </a:r>
            <a:endParaRPr lang="en-US" sz="4000" dirty="0">
              <a:sym typeface="Mathematica1" pitchFamily="2" charset="2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8000"/>
                </a:solidFill>
                <a:latin typeface="Times New Roman" pitchFamily="18" charset="0"/>
              </a:rPr>
              <a:t>Percentage of successful greedy paths</a:t>
            </a:r>
            <a:br>
              <a:rPr lang="en-US">
                <a:solidFill>
                  <a:srgbClr val="008000"/>
                </a:solidFill>
                <a:latin typeface="Times New Roman" pitchFamily="18" charset="0"/>
              </a:rPr>
            </a:br>
            <a:r>
              <a:rPr lang="en-US">
                <a:solidFill>
                  <a:srgbClr val="008000"/>
                </a:solidFill>
                <a:latin typeface="Times New Roman" pitchFamily="18" charset="0"/>
              </a:rPr>
              <a:t>                                </a:t>
            </a:r>
            <a:r>
              <a:rPr lang="en-US" i="1">
                <a:solidFill>
                  <a:srgbClr val="008000"/>
                </a:solidFill>
                <a:latin typeface="Times New Roman" pitchFamily="18" charset="0"/>
              </a:rPr>
              <a:t>99.99%</a:t>
            </a:r>
            <a:r>
              <a:rPr lang="en-US">
                <a:latin typeface="Times New Roman" pitchFamily="18" charset="0"/>
              </a:rPr>
              <a:t> </a:t>
            </a:r>
          </a:p>
          <a:p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Percentage of shortest greedy paths</a:t>
            </a:r>
            <a:br>
              <a:rPr lang="en-US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                                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</a:rPr>
              <a:t>100%</a:t>
            </a:r>
          </a:p>
          <a:p>
            <a:r>
              <a:rPr lang="en-US">
                <a:solidFill>
                  <a:srgbClr val="FF0000"/>
                </a:solidFill>
                <a:latin typeface="Times New Roman" pitchFamily="18" charset="0"/>
              </a:rPr>
              <a:t>Percentage of successful greedy paths after removal of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</a:rPr>
              <a:t>x%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</a:rPr>
              <a:t> of links or nodes</a:t>
            </a:r>
          </a:p>
          <a:p>
            <a:pPr lvl="1"/>
            <a:r>
              <a:rPr lang="en-US" i="1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10%                   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</a:rPr>
              <a:t>99%</a:t>
            </a:r>
          </a:p>
          <a:p>
            <a:pPr lvl="1"/>
            <a:r>
              <a:rPr lang="en-US" i="1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30% 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</a:rPr>
              <a:t>                  95%</a:t>
            </a:r>
            <a:endParaRPr lang="ru-RU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Success ratio in random graphs</a:t>
            </a:r>
            <a:endParaRPr lang="en-US" sz="4000">
              <a:sym typeface="Mathematica1" pitchFamily="2" charset="2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</a:rPr>
              <a:t>Configuration model (</a:t>
            </a:r>
            <a:r>
              <a:rPr lang="en-US" dirty="0">
                <a:sym typeface="Mathematica1" pitchFamily="2" charset="2"/>
              </a:rPr>
              <a:t></a:t>
            </a:r>
            <a:r>
              <a:rPr lang="en-US" i="1" dirty="0">
                <a:sym typeface="Mathematica1" pitchFamily="2" charset="2"/>
              </a:rPr>
              <a:t>2.1</a:t>
            </a:r>
            <a:r>
              <a:rPr lang="en-US" dirty="0">
                <a:latin typeface="Times New Roman" pitchFamily="18" charset="0"/>
              </a:rPr>
              <a:t>)</a:t>
            </a:r>
            <a:br>
              <a:rPr lang="en-US" dirty="0">
                <a:latin typeface="Times New Roman" pitchFamily="18" charset="0"/>
              </a:rPr>
            </a:br>
            <a:r>
              <a:rPr lang="en-US" dirty="0">
                <a:latin typeface="Times New Roman" pitchFamily="18" charset="0"/>
              </a:rPr>
              <a:t>                                </a:t>
            </a:r>
            <a:r>
              <a:rPr lang="en-US" i="1" dirty="0">
                <a:latin typeface="Times New Roman" pitchFamily="18" charset="0"/>
              </a:rPr>
              <a:t> 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30%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  <a:p>
            <a:pPr lvl="1"/>
            <a:r>
              <a:rPr lang="en-US" dirty="0" smtClean="0">
                <a:latin typeface="Times New Roman" pitchFamily="18" charset="0"/>
              </a:rPr>
              <a:t>No angular coordinates; node degree gradient only</a:t>
            </a:r>
          </a:p>
          <a:p>
            <a:r>
              <a:rPr lang="en-US" dirty="0" smtClean="0">
                <a:latin typeface="Times New Roman" pitchFamily="18" charset="0"/>
              </a:rPr>
              <a:t>Classical </a:t>
            </a:r>
            <a:r>
              <a:rPr lang="en-US" dirty="0">
                <a:latin typeface="Times New Roman" pitchFamily="18" charset="0"/>
              </a:rPr>
              <a:t>random graphs</a:t>
            </a:r>
            <a:br>
              <a:rPr lang="en-US" dirty="0">
                <a:latin typeface="Times New Roman" pitchFamily="18" charset="0"/>
              </a:rPr>
            </a:br>
            <a:r>
              <a:rPr lang="en-US" dirty="0">
                <a:latin typeface="Times New Roman" pitchFamily="18" charset="0"/>
              </a:rPr>
              <a:t>                                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0.17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</a:rPr>
              <a:t>%</a:t>
            </a:r>
          </a:p>
          <a:p>
            <a:pPr lvl="1"/>
            <a:r>
              <a:rPr lang="en-US" dirty="0" smtClean="0">
                <a:latin typeface="Times New Roman" pitchFamily="18" charset="0"/>
              </a:rPr>
              <a:t>No radial coordinates; the connection probability does not depend on any distances at all</a:t>
            </a: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Mapping the real Internet</a:t>
            </a:r>
            <a:br>
              <a:rPr lang="en-US" sz="4000"/>
            </a:br>
            <a:r>
              <a:rPr lang="en-US" sz="4000"/>
              <a:t>using statistical inference methods</a:t>
            </a:r>
            <a:endParaRPr lang="ru-RU" sz="400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008000"/>
                </a:solidFill>
                <a:latin typeface="Times New Roman" pitchFamily="18" charset="0"/>
              </a:rPr>
              <a:t>Measure the Internet topology properties</a:t>
            </a:r>
          </a:p>
          <a:p>
            <a:pPr lvl="1">
              <a:lnSpc>
                <a:spcPct val="90000"/>
              </a:lnSpc>
            </a:pPr>
            <a:r>
              <a:rPr lang="en-US" i="1">
                <a:solidFill>
                  <a:srgbClr val="008000"/>
                </a:solidFill>
                <a:latin typeface="Times New Roman" pitchFamily="18" charset="0"/>
              </a:rPr>
              <a:t>N</a:t>
            </a:r>
            <a:r>
              <a:rPr lang="en-US">
                <a:solidFill>
                  <a:srgbClr val="008000"/>
                </a:solidFill>
                <a:latin typeface="Times New Roman" pitchFamily="18" charset="0"/>
              </a:rPr>
              <a:t>, </a:t>
            </a:r>
            <a:r>
              <a:rPr lang="en-US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</a:t>
            </a:r>
            <a:r>
              <a:rPr lang="en-US" i="1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, , </a:t>
            </a:r>
            <a:r>
              <a:rPr lang="en-US" i="1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c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Map them to model parameters</a:t>
            </a:r>
          </a:p>
          <a:p>
            <a:pPr lvl="1">
              <a:lnSpc>
                <a:spcPct val="90000"/>
              </a:lnSpc>
            </a:pPr>
            <a:r>
              <a:rPr lang="en-US" i="1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, , , </a:t>
            </a:r>
            <a:r>
              <a:rPr lang="en-US" i="1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T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Place nodes at hyperbolic coordinates (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,)</a:t>
            </a:r>
          </a:p>
          <a:p>
            <a:pPr lvl="1">
              <a:lnSpc>
                <a:spcPct val="90000"/>
              </a:lnSpc>
            </a:pPr>
            <a:r>
              <a:rPr lang="en-US" i="1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 ~ 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e</a:t>
            </a:r>
            <a:r>
              <a:rPr lang="en-US" baseline="3000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(</a:t>
            </a:r>
            <a:r>
              <a:rPr lang="en-US" i="1" baseline="3000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baseline="3000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</a:t>
            </a:r>
            <a:r>
              <a:rPr lang="en-US" i="1" baseline="3000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r</a:t>
            </a:r>
            <a:r>
              <a:rPr lang="en-US" baseline="3000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)/2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’s are uniformly distributed on [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0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,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]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Apply the Metropolis-Hastings algorithm to find ’s maximizing the likelihood that Internet is produced by the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Metropolis-Hastings</a:t>
            </a:r>
            <a:endParaRPr lang="ru-RU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36838"/>
            <a:ext cx="8229600" cy="4525962"/>
          </a:xfrm>
        </p:spPr>
        <p:txBody>
          <a:bodyPr/>
          <a:lstStyle/>
          <a:p>
            <a:r>
              <a:rPr lang="en-US">
                <a:solidFill>
                  <a:srgbClr val="008000"/>
                </a:solidFill>
                <a:latin typeface="Times New Roman" pitchFamily="18" charset="0"/>
              </a:rPr>
              <a:t>Compute current likelihood </a:t>
            </a:r>
            <a:r>
              <a:rPr lang="en-US" i="1">
                <a:solidFill>
                  <a:srgbClr val="008000"/>
                </a:solidFill>
                <a:latin typeface="Times New Roman" pitchFamily="18" charset="0"/>
              </a:rPr>
              <a:t>L</a:t>
            </a:r>
            <a:r>
              <a:rPr lang="en-US" i="1" baseline="-25000">
                <a:solidFill>
                  <a:srgbClr val="008000"/>
                </a:solidFill>
                <a:latin typeface="Times New Roman" pitchFamily="18" charset="0"/>
              </a:rPr>
              <a:t>c</a:t>
            </a:r>
          </a:p>
          <a:p>
            <a:r>
              <a:rPr lang="en-US">
                <a:solidFill>
                  <a:srgbClr val="008000"/>
                </a:solidFill>
                <a:latin typeface="Times New Roman" pitchFamily="18" charset="0"/>
              </a:rPr>
              <a:t>Select a random node</a:t>
            </a:r>
          </a:p>
          <a:p>
            <a:r>
              <a:rPr lang="en-US">
                <a:solidFill>
                  <a:srgbClr val="008000"/>
                </a:solidFill>
                <a:latin typeface="Times New Roman" pitchFamily="18" charset="0"/>
              </a:rPr>
              <a:t>Move it to a new random angular coordinate</a:t>
            </a:r>
            <a:endParaRPr lang="en-US">
              <a:solidFill>
                <a:srgbClr val="008000"/>
              </a:solidFill>
              <a:latin typeface="Times New Roman" pitchFamily="18" charset="0"/>
              <a:sym typeface="Mathematica1" pitchFamily="2" charset="2"/>
            </a:endParaRPr>
          </a:p>
          <a:p>
            <a:r>
              <a:rPr lang="en-US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Compute new likelihood </a:t>
            </a:r>
            <a:r>
              <a:rPr lang="en-US" i="1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n</a:t>
            </a:r>
          </a:p>
          <a:p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If 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 &gt; 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c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, accept the move</a:t>
            </a:r>
          </a:p>
          <a:p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If not, accept it with probability 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n 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/ 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c</a:t>
            </a:r>
            <a:endParaRPr lang="en-US">
              <a:solidFill>
                <a:srgbClr val="0000FF"/>
              </a:solidFill>
              <a:latin typeface="Times New Roman" pitchFamily="18" charset="0"/>
              <a:sym typeface="Mathematica1" pitchFamily="2" charset="2"/>
            </a:endParaRPr>
          </a:p>
          <a:p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Repeat</a:t>
            </a:r>
          </a:p>
        </p:txBody>
      </p:sp>
      <p:graphicFrame>
        <p:nvGraphicFramePr>
          <p:cNvPr id="113668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55738" y="1371600"/>
          <a:ext cx="6164262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8" name="Equation" r:id="rId3" imgW="1790640" imgH="380880" progId="Equation.3">
                  <p:embed/>
                </p:oleObj>
              </mc:Choice>
              <mc:Fallback>
                <p:oleObj name="Equation" r:id="rId3" imgW="1790640" imgH="3808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738" y="1371600"/>
                        <a:ext cx="6164262" cy="131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3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fig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298575"/>
            <a:ext cx="8875712" cy="42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1" name="Picture 3" descr="fig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54380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i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0"/>
            <a:ext cx="5300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/>
          <a:lstStyle/>
          <a:p>
            <a:r>
              <a:rPr lang="en-US" sz="4000" dirty="0"/>
              <a:t>Navigation </a:t>
            </a:r>
            <a:r>
              <a:rPr lang="en-US" sz="4000" dirty="0" smtClean="0"/>
              <a:t>efficiency and robustness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 </a:t>
            </a:r>
            <a:r>
              <a:rPr lang="en-US" sz="4000" dirty="0" smtClean="0"/>
              <a:t>(</a:t>
            </a:r>
            <a:r>
              <a:rPr lang="en-US" sz="4000" dirty="0" smtClean="0">
                <a:sym typeface="Mathematica1" pitchFamily="2" charset="2"/>
              </a:rPr>
              <a:t>Internet)</a:t>
            </a:r>
            <a:endParaRPr lang="en-US" sz="4000" dirty="0">
              <a:sym typeface="Mathematica1" pitchFamily="2" charset="2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  <a:latin typeface="Times New Roman" pitchFamily="18" charset="0"/>
              </a:rPr>
              <a:t>Percentage of successful greedy paths</a:t>
            </a:r>
            <a:br>
              <a:rPr lang="en-US" dirty="0">
                <a:solidFill>
                  <a:srgbClr val="008000"/>
                </a:solidFill>
                <a:latin typeface="Times New Roman" pitchFamily="18" charset="0"/>
              </a:rPr>
            </a:br>
            <a:r>
              <a:rPr lang="en-US" dirty="0">
                <a:solidFill>
                  <a:srgbClr val="008000"/>
                </a:solidFill>
                <a:latin typeface="Times New Roman" pitchFamily="18" charset="0"/>
              </a:rPr>
              <a:t>                                 </a:t>
            </a:r>
            <a:r>
              <a:rPr lang="en-US" i="1" dirty="0">
                <a:solidFill>
                  <a:srgbClr val="008000"/>
                </a:solidFill>
                <a:latin typeface="Times New Roman" pitchFamily="18" charset="0"/>
              </a:rPr>
              <a:t>97%</a:t>
            </a:r>
            <a:r>
              <a:rPr lang="en-US" dirty="0">
                <a:latin typeface="Times New Roman" pitchFamily="18" charset="0"/>
              </a:rPr>
              <a:t> 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Average stretch</a:t>
            </a:r>
            <a:br>
              <a:rPr lang="en-US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                                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</a:rPr>
              <a:t>1.1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Percentage of successful greedy paths after removal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x%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of links or nodes: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fig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1313"/>
            <a:ext cx="8153400" cy="617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438"/>
            <a:ext cx="8229600" cy="45259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Why?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Congruency between hyperbolic space geometry and scale-free network topology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Hierarchical/heterogeneous organization of the two (zooming-out/zooming-in pattern)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Strong clustering/metric structure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How?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Strong clustering yields high path diversity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All paths are congruent to their corresponding hyperbolic geodesics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If some paths are damaged, many others remain, and can still be found since they all congruent</a:t>
            </a:r>
            <a:endParaRPr lang="ru-RU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2" dur="indefinite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400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i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graph_again_nogra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9" name="balls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3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9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graph_ag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685800"/>
            <a:ext cx="8001000" cy="732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graph_ag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graph_again_nogra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prenaviga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6553200" y="3032125"/>
            <a:ext cx="60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k</a:t>
            </a:r>
            <a:r>
              <a:rPr lang="en-US" sz="4000" baseline="30000">
                <a:latin typeface="Times New Roman" pitchFamily="18" charset="0"/>
                <a:sym typeface="Mathematica1" pitchFamily="2" charset="2"/>
              </a:rPr>
              <a:t>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prehierarchy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6553200" y="3032125"/>
            <a:ext cx="60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k</a:t>
            </a:r>
            <a:r>
              <a:rPr lang="en-US" sz="4000" baseline="30000">
                <a:latin typeface="Times New Roman" pitchFamily="18" charset="0"/>
                <a:sym typeface="Mathematica1" pitchFamily="2" charset="2"/>
              </a:rPr>
              <a:t>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5486400" y="3032125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k</a:t>
            </a:r>
            <a:endParaRPr lang="ru-RU" sz="4000"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prehierarch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5486400" y="3032125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k</a:t>
            </a:r>
            <a:endParaRPr lang="ru-RU" sz="4000">
              <a:latin typeface="Times New Roman" pitchFamily="18" charset="0"/>
            </a:endParaRP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6553200" y="3032125"/>
            <a:ext cx="60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k</a:t>
            </a:r>
            <a:r>
              <a:rPr lang="en-US" sz="4000" baseline="30000">
                <a:latin typeface="Times New Roman" pitchFamily="18" charset="0"/>
                <a:sym typeface="Mathematica1" pitchFamily="2" charset="2"/>
              </a:rPr>
              <a:t>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hierarchy1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7" fill="hold"/>
                                        <p:tgtEl>
                                          <p:spTgt spid="665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656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6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65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65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hierarchy2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7" fill="hold"/>
                                        <p:tgtEl>
                                          <p:spTgt spid="67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758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7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7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89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29" name="Picture 21" descr="prehierarch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35" name="Text Box 27"/>
          <p:cNvSpPr txBox="1">
            <a:spLocks noChangeArrowheads="1"/>
          </p:cNvSpPr>
          <p:nvPr/>
        </p:nvSpPr>
        <p:spPr bwMode="auto">
          <a:xfrm>
            <a:off x="5943600" y="3032125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k</a:t>
            </a:r>
            <a:endParaRPr lang="ru-RU" sz="4000">
              <a:latin typeface="Times New Roman" pitchFamily="18" charset="0"/>
            </a:endParaRPr>
          </a:p>
        </p:txBody>
      </p:sp>
      <p:sp>
        <p:nvSpPr>
          <p:cNvPr id="68636" name="Text Box 28"/>
          <p:cNvSpPr txBox="1">
            <a:spLocks noChangeArrowheads="1"/>
          </p:cNvSpPr>
          <p:nvPr/>
        </p:nvSpPr>
        <p:spPr bwMode="auto">
          <a:xfrm>
            <a:off x="6553200" y="3032125"/>
            <a:ext cx="60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k</a:t>
            </a:r>
            <a:r>
              <a:rPr lang="en-US" sz="4000" baseline="30000">
                <a:latin typeface="Times New Roman" pitchFamily="18" charset="0"/>
                <a:sym typeface="Mathematica1" pitchFamily="2" charset="2"/>
              </a:rPr>
              <a:t></a:t>
            </a:r>
          </a:p>
        </p:txBody>
      </p:sp>
      <p:sp>
        <p:nvSpPr>
          <p:cNvPr id="68627" name="Text Box 19"/>
          <p:cNvSpPr txBox="1">
            <a:spLocks noChangeArrowheads="1"/>
          </p:cNvSpPr>
          <p:nvPr/>
        </p:nvSpPr>
        <p:spPr bwMode="auto">
          <a:xfrm>
            <a:off x="6248400" y="5486400"/>
            <a:ext cx="2971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663300"/>
                </a:solidFill>
                <a:latin typeface="Times New Roman" pitchFamily="18" charset="0"/>
              </a:rPr>
              <a:t>k</a:t>
            </a:r>
            <a:r>
              <a:rPr lang="en-US" sz="3200" i="0">
                <a:solidFill>
                  <a:srgbClr val="663300"/>
                </a:solidFill>
                <a:latin typeface="Times New Roman" pitchFamily="18" charset="0"/>
              </a:rPr>
              <a:t> </a:t>
            </a:r>
            <a:r>
              <a:rPr lang="en-US" sz="3200" i="0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 </a:t>
            </a:r>
            <a:r>
              <a:rPr lang="en-US" sz="3200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 sz="3200" baseline="30000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1</a:t>
            </a:r>
            <a:r>
              <a:rPr lang="en-US" sz="3200" i="0" baseline="30000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/(</a:t>
            </a:r>
            <a:r>
              <a:rPr lang="en-US" sz="3200" baseline="30000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1</a:t>
            </a:r>
            <a:r>
              <a:rPr lang="en-US" sz="3200" i="0" baseline="30000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) </a:t>
            </a:r>
            <a:r>
              <a:rPr lang="en-US" sz="3200" i="0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 </a:t>
            </a:r>
            <a:r>
              <a:rPr lang="en-US" sz="3200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 sz="3200" i="0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</a:t>
            </a:r>
            <a:r>
              <a:rPr lang="en-US" sz="3200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 sz="3200" i="0" baseline="30000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(</a:t>
            </a:r>
            <a:r>
              <a:rPr lang="en-US" sz="3200" baseline="30000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3</a:t>
            </a:r>
            <a:r>
              <a:rPr lang="en-US" sz="3200" i="0" baseline="30000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)/(</a:t>
            </a:r>
            <a:r>
              <a:rPr lang="en-US" sz="3200" baseline="30000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1</a:t>
            </a:r>
            <a:r>
              <a:rPr lang="en-US" sz="3200" i="0" baseline="30000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)</a:t>
            </a:r>
            <a:r>
              <a:rPr lang="en-US" sz="3200" i="0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 </a:t>
            </a:r>
            <a:r>
              <a:rPr lang="en-US" sz="3200">
                <a:solidFill>
                  <a:srgbClr val="663300"/>
                </a:solidFill>
                <a:latin typeface="Times New Roman" pitchFamily="18" charset="0"/>
                <a:sym typeface="Mathematica1" pitchFamily="2" charset="2"/>
              </a:rPr>
              <a:t>1</a:t>
            </a: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7239000" y="0"/>
            <a:ext cx="19050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0">
                <a:solidFill>
                  <a:srgbClr val="003300"/>
                </a:solidFill>
                <a:latin typeface="Times New Roman" pitchFamily="18" charset="0"/>
              </a:rPr>
              <a:t>Nodes of degree </a:t>
            </a:r>
            <a:r>
              <a:rPr lang="en-US" sz="3200">
                <a:solidFill>
                  <a:srgbClr val="003300"/>
                </a:solidFill>
                <a:latin typeface="Times New Roman" pitchFamily="18" charset="0"/>
              </a:rPr>
              <a:t>k</a:t>
            </a:r>
            <a:r>
              <a:rPr lang="en-US" sz="3200" i="0">
                <a:solidFill>
                  <a:srgbClr val="003300"/>
                </a:solidFill>
                <a:latin typeface="Times New Roman" pitchFamily="18" charset="0"/>
              </a:rPr>
              <a:t> connect to all nodes of degree </a:t>
            </a:r>
            <a:r>
              <a:rPr lang="en-US" sz="3200">
                <a:solidFill>
                  <a:srgbClr val="003300"/>
                </a:solidFill>
                <a:latin typeface="Times New Roman" pitchFamily="18" charset="0"/>
              </a:rPr>
              <a:t>k</a:t>
            </a:r>
            <a:r>
              <a:rPr lang="en-US" sz="3200" i="0" baseline="30000">
                <a:solidFill>
                  <a:srgbClr val="003300"/>
                </a:solidFill>
                <a:latin typeface="Times New Roman" pitchFamily="18" charset="0"/>
                <a:sym typeface="Mathematica1" pitchFamily="2" charset="2"/>
              </a:rPr>
              <a:t></a:t>
            </a:r>
            <a:r>
              <a:rPr lang="en-US" sz="3200" i="0">
                <a:solidFill>
                  <a:srgbClr val="003300"/>
                </a:solidFill>
                <a:latin typeface="Times New Roman" pitchFamily="18" charset="0"/>
                <a:sym typeface="Mathematica1" pitchFamily="2" charset="2"/>
              </a:rPr>
              <a:t></a:t>
            </a:r>
            <a:r>
              <a:rPr lang="en-US" sz="3200">
                <a:solidFill>
                  <a:srgbClr val="003300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 sz="3200" i="0">
                <a:solidFill>
                  <a:srgbClr val="003300"/>
                </a:solidFill>
                <a:latin typeface="Times New Roman" pitchFamily="18" charset="0"/>
                <a:sym typeface="Mathematica1" pitchFamily="2" charset="2"/>
              </a:rPr>
              <a:t></a:t>
            </a:r>
            <a:r>
              <a:rPr lang="en-US" sz="3200">
                <a:solidFill>
                  <a:srgbClr val="003300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 sz="3200" i="0">
                <a:solidFill>
                  <a:srgbClr val="003300"/>
                </a:solidFill>
                <a:latin typeface="Times New Roman" pitchFamily="18" charset="0"/>
                <a:sym typeface="Mathematica1" pitchFamily="2" charset="2"/>
              </a:rPr>
              <a:t>/</a:t>
            </a:r>
            <a:r>
              <a:rPr lang="en-US" sz="3200">
                <a:solidFill>
                  <a:srgbClr val="003300"/>
                </a:solidFill>
                <a:latin typeface="Times New Roman" pitchFamily="18" charset="0"/>
                <a:sym typeface="Mathematica1" pitchFamily="2" charset="2"/>
              </a:rPr>
              <a:t>k</a:t>
            </a:r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228600" y="5486400"/>
            <a:ext cx="3124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66"/>
                </a:solidFill>
                <a:latin typeface="Times New Roman" pitchFamily="18" charset="0"/>
              </a:rPr>
              <a:t>k</a:t>
            </a:r>
            <a:r>
              <a:rPr lang="en-US" sz="3200" i="0" baseline="300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 </a:t>
            </a:r>
            <a:r>
              <a:rPr lang="en-US" sz="3200" i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 </a:t>
            </a:r>
            <a:r>
              <a:rPr lang="en-US" sz="32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 sz="3200" baseline="300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1</a:t>
            </a:r>
            <a:r>
              <a:rPr lang="en-US" sz="3200" i="0" baseline="300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/(</a:t>
            </a:r>
            <a:r>
              <a:rPr lang="en-US" sz="3200" baseline="300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1</a:t>
            </a:r>
            <a:r>
              <a:rPr lang="en-US" sz="3200" i="0" baseline="300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)</a:t>
            </a:r>
            <a:r>
              <a:rPr lang="en-US" sz="3200" i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 </a:t>
            </a:r>
            <a:br>
              <a:rPr lang="en-US" sz="3200" i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</a:br>
            <a:r>
              <a:rPr lang="en-US" sz="32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k </a:t>
            </a:r>
            <a:r>
              <a:rPr lang="en-US" sz="3200" i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 </a:t>
            </a:r>
            <a:r>
              <a:rPr lang="en-US" sz="32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 sz="3200" i="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</a:t>
            </a:r>
            <a:r>
              <a:rPr lang="en-US" sz="32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 sz="3200" i="0" baseline="300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(</a:t>
            </a:r>
            <a:r>
              <a:rPr lang="en-US" sz="3200" baseline="300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2</a:t>
            </a:r>
            <a:r>
              <a:rPr lang="en-US" sz="3200" i="0" baseline="300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)/(</a:t>
            </a:r>
            <a:r>
              <a:rPr lang="en-US" sz="3200" baseline="300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1</a:t>
            </a:r>
            <a:r>
              <a:rPr lang="en-US" sz="3200" i="0" baseline="30000">
                <a:solidFill>
                  <a:srgbClr val="000066"/>
                </a:solidFill>
                <a:latin typeface="Times New Roman" pitchFamily="18" charset="0"/>
                <a:sym typeface="Mathematica1" pitchFamily="2" charset="2"/>
              </a:rPr>
              <a:t>)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228600" y="0"/>
            <a:ext cx="19050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0">
                <a:solidFill>
                  <a:srgbClr val="A50021"/>
                </a:solidFill>
                <a:latin typeface="Times New Roman" pitchFamily="18" charset="0"/>
              </a:rPr>
              <a:t>Nodes of degree </a:t>
            </a:r>
            <a:r>
              <a:rPr lang="en-US" sz="3200">
                <a:solidFill>
                  <a:srgbClr val="A50021"/>
                </a:solidFill>
                <a:latin typeface="Times New Roman" pitchFamily="18" charset="0"/>
              </a:rPr>
              <a:t>k</a:t>
            </a:r>
            <a:r>
              <a:rPr lang="en-US" sz="3200" i="0">
                <a:solidFill>
                  <a:srgbClr val="A50021"/>
                </a:solidFill>
                <a:latin typeface="Times New Roman" pitchFamily="18" charset="0"/>
              </a:rPr>
              <a:t> cover </a:t>
            </a:r>
            <a:r>
              <a:rPr lang="en-US" sz="3200" i="0">
                <a:solidFill>
                  <a:srgbClr val="A50021"/>
                </a:solidFill>
                <a:latin typeface="Times New Roman" pitchFamily="18" charset="0"/>
                <a:sym typeface="Mathematica1" pitchFamily="2" charset="2"/>
              </a:rPr>
              <a:t></a:t>
            </a:r>
            <a:r>
              <a:rPr lang="en-US" sz="3200" i="0">
                <a:solidFill>
                  <a:srgbClr val="A50021"/>
                </a:solidFill>
                <a:latin typeface="Times New Roman" pitchFamily="18" charset="0"/>
              </a:rPr>
              <a:t> ~ </a:t>
            </a:r>
            <a:r>
              <a:rPr lang="en-US" sz="3200">
                <a:solidFill>
                  <a:srgbClr val="A50021"/>
                </a:solidFill>
                <a:latin typeface="Times New Roman" pitchFamily="18" charset="0"/>
              </a:rPr>
              <a:t>kk</a:t>
            </a:r>
            <a:r>
              <a:rPr lang="en-US" sz="3200" i="0" baseline="30000">
                <a:solidFill>
                  <a:srgbClr val="A50021"/>
                </a:solidFill>
                <a:latin typeface="Times New Roman" pitchFamily="18" charset="0"/>
                <a:sym typeface="Mathematica1" pitchFamily="2" charset="2"/>
              </a:rPr>
              <a:t></a:t>
            </a:r>
            <a:r>
              <a:rPr lang="en-US" sz="3200" i="0">
                <a:solidFill>
                  <a:srgbClr val="A50021"/>
                </a:solidFill>
                <a:latin typeface="Times New Roman" pitchFamily="18" charset="0"/>
                <a:sym typeface="Mathematica1" pitchFamily="2" charset="2"/>
              </a:rPr>
              <a:t>/</a:t>
            </a:r>
            <a:r>
              <a:rPr lang="en-US" sz="3200">
                <a:solidFill>
                  <a:srgbClr val="A50021"/>
                </a:solidFill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 sz="3200" i="0">
                <a:solidFill>
                  <a:srgbClr val="A50021"/>
                </a:solidFill>
                <a:latin typeface="Times New Roman" pitchFamily="18" charset="0"/>
                <a:sym typeface="Mathematica1" pitchFamily="2" charset="2"/>
              </a:rPr>
              <a:t> of space by links to nodes of degree </a:t>
            </a:r>
            <a:r>
              <a:rPr lang="en-US" sz="3200">
                <a:solidFill>
                  <a:srgbClr val="A50021"/>
                </a:solidFill>
                <a:latin typeface="Times New Roman" pitchFamily="18" charset="0"/>
                <a:sym typeface="Mathematica1" pitchFamily="2" charset="2"/>
              </a:rPr>
              <a:t>k</a:t>
            </a:r>
            <a:r>
              <a:rPr lang="en-US" sz="3200" i="0" baseline="30000">
                <a:solidFill>
                  <a:srgbClr val="A50021"/>
                </a:solidFill>
                <a:latin typeface="Times New Roman" pitchFamily="18" charset="0"/>
                <a:sym typeface="Mathematica1" pitchFamily="2" charset="2"/>
              </a:rPr>
              <a:t></a:t>
            </a:r>
            <a:r>
              <a:rPr lang="en-US" sz="3200" i="0">
                <a:solidFill>
                  <a:srgbClr val="A50021"/>
                </a:solidFill>
                <a:latin typeface="Times New Roman" pitchFamily="18" charset="0"/>
                <a:sym typeface="Mathematica1" pitchFamily="2" charset="2"/>
              </a:rPr>
              <a:t> </a:t>
            </a:r>
          </a:p>
        </p:txBody>
      </p:sp>
      <p:sp>
        <p:nvSpPr>
          <p:cNvPr id="68641" name="Freeform 33"/>
          <p:cNvSpPr>
            <a:spLocks/>
          </p:cNvSpPr>
          <p:nvPr/>
        </p:nvSpPr>
        <p:spPr bwMode="auto">
          <a:xfrm>
            <a:off x="5105400" y="3276600"/>
            <a:ext cx="76200" cy="304800"/>
          </a:xfrm>
          <a:custGeom>
            <a:avLst/>
            <a:gdLst>
              <a:gd name="T0" fmla="*/ 0 w 96"/>
              <a:gd name="T1" fmla="*/ 0 h 192"/>
              <a:gd name="T2" fmla="*/ 96 w 96"/>
              <a:gd name="T3" fmla="*/ 96 h 192"/>
              <a:gd name="T4" fmla="*/ 0 w 96"/>
              <a:gd name="T5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6" h="192">
                <a:moveTo>
                  <a:pt x="0" y="0"/>
                </a:moveTo>
                <a:cubicBezTo>
                  <a:pt x="48" y="32"/>
                  <a:pt x="96" y="64"/>
                  <a:pt x="96" y="96"/>
                </a:cubicBezTo>
                <a:cubicBezTo>
                  <a:pt x="96" y="128"/>
                  <a:pt x="48" y="160"/>
                  <a:pt x="0" y="192"/>
                </a:cubicBezTo>
              </a:path>
            </a:pathLst>
          </a:custGeom>
          <a:noFill/>
          <a:ln w="381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2" name="Text Box 34"/>
          <p:cNvSpPr txBox="1">
            <a:spLocks noChangeArrowheads="1"/>
          </p:cNvSpPr>
          <p:nvPr/>
        </p:nvSpPr>
        <p:spPr bwMode="auto">
          <a:xfrm>
            <a:off x="5105400" y="3048000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0">
                <a:latin typeface="Times New Roman" pitchFamily="18" charset="0"/>
                <a:sym typeface="Mathematica1" pitchFamily="2" charset="2"/>
              </a:rPr>
              <a:t></a:t>
            </a:r>
          </a:p>
        </p:txBody>
      </p:sp>
      <p:pic>
        <p:nvPicPr>
          <p:cNvPr id="68637" name="Picture 29" descr="post_hierarc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7" grpId="0"/>
      <p:bldP spid="68618" grpId="0"/>
      <p:bldP spid="68623" grpId="0"/>
      <p:bldP spid="686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geodesic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" fill="hold"/>
                                        <p:tgtEl>
                                          <p:spTgt spid="89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909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9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9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0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7" name="Picture 5" descr="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2667000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Take-home message</a:t>
            </a:r>
            <a:endParaRPr lang="ru-RU"/>
          </a:p>
        </p:txBody>
      </p:sp>
      <p:pic>
        <p:nvPicPr>
          <p:cNvPr id="120838" name="Picture 6" descr="fig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4122738" y="1981200"/>
            <a:ext cx="98266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5400" b="1" i="0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</a:t>
            </a:r>
          </a:p>
        </p:txBody>
      </p:sp>
      <p:sp>
        <p:nvSpPr>
          <p:cNvPr id="120843" name="Text Box 11"/>
          <p:cNvSpPr txBox="1">
            <a:spLocks noChangeArrowheads="1"/>
          </p:cNvSpPr>
          <p:nvPr/>
        </p:nvSpPr>
        <p:spPr bwMode="auto">
          <a:xfrm>
            <a:off x="4270375" y="3352800"/>
            <a:ext cx="6826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5400" b="1" i="0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</a:t>
            </a:r>
          </a:p>
        </p:txBody>
      </p:sp>
      <p:pic>
        <p:nvPicPr>
          <p:cNvPr id="120844" name="Picture 12" descr="h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43400"/>
            <a:ext cx="3657600" cy="2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45" name="Text Box 13"/>
          <p:cNvSpPr txBox="1">
            <a:spLocks noChangeArrowheads="1"/>
          </p:cNvSpPr>
          <p:nvPr/>
        </p:nvSpPr>
        <p:spPr bwMode="auto">
          <a:xfrm>
            <a:off x="4267200" y="3200400"/>
            <a:ext cx="10255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5400" b="1" i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</a:t>
            </a:r>
            <a:r>
              <a:rPr lang="en-US" sz="5400" b="1" i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?</a:t>
            </a:r>
            <a:endParaRPr lang="ru-RU" sz="5400" b="1" i="0">
              <a:solidFill>
                <a:srgbClr val="FF0000"/>
              </a:solidFill>
              <a:latin typeface="Times New Roman" pitchFamily="18" charset="0"/>
              <a:sym typeface="Mathematica1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9" grpId="0"/>
      <p:bldP spid="120843" grpId="0"/>
      <p:bldP spid="120843" grpId="1"/>
      <p:bldP spid="12084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ru-RU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We have discovered a new </a:t>
            </a:r>
            <a:r>
              <a:rPr lang="en-US" sz="2000" b="1" dirty="0"/>
              <a:t>geometric framework</a:t>
            </a:r>
            <a:r>
              <a:rPr lang="en-US" sz="2000" dirty="0"/>
              <a:t> to study the structure and function of complex networks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framework provides a natural (no “enforcement” on our side) explanation of two basic structural properties of complex networks (</a:t>
            </a:r>
            <a:r>
              <a:rPr lang="en-US" sz="2000" b="1" dirty="0"/>
              <a:t>scale-free degree distribution and strong clustering</a:t>
            </a:r>
            <a:r>
              <a:rPr lang="en-US" sz="2000" dirty="0"/>
              <a:t>) as consequences of underlying hyperbolic geometry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framework admits a standard statistical physics approach (</a:t>
            </a:r>
            <a:r>
              <a:rPr lang="en-US" sz="2000" b="1" dirty="0"/>
              <a:t>exponential random graphs</a:t>
            </a:r>
            <a:r>
              <a:rPr lang="en-US" sz="2000" dirty="0"/>
              <a:t>), interpreting auxiliary fields as linear function of hyperbolic distances/energies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framework subsumes the </a:t>
            </a:r>
            <a:r>
              <a:rPr lang="en-US" sz="2000" b="1" dirty="0"/>
              <a:t>configuration </a:t>
            </a:r>
            <a:r>
              <a:rPr lang="en-US" sz="2000" b="1" dirty="0" smtClean="0"/>
              <a:t>model, classical </a:t>
            </a:r>
            <a:r>
              <a:rPr lang="en-US" sz="2000" b="1" dirty="0"/>
              <a:t>random </a:t>
            </a:r>
            <a:r>
              <a:rPr lang="en-US" sz="2000" b="1" dirty="0" smtClean="0"/>
              <a:t>graphs, and random geometric graphs</a:t>
            </a:r>
            <a:r>
              <a:rPr lang="en-US" sz="2000" dirty="0" smtClean="0"/>
              <a:t> </a:t>
            </a:r>
            <a:r>
              <a:rPr lang="en-US" sz="2000" dirty="0"/>
              <a:t>as </a:t>
            </a:r>
            <a:r>
              <a:rPr lang="en-US" sz="2000" dirty="0" smtClean="0"/>
              <a:t>three </a:t>
            </a:r>
            <a:r>
              <a:rPr lang="en-US" sz="2000" dirty="0"/>
              <a:t>limiting cases with degenerate geometric structures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framework explains how the </a:t>
            </a:r>
            <a:r>
              <a:rPr lang="en-US" sz="2000" b="1" dirty="0"/>
              <a:t>hierarchical structure</a:t>
            </a:r>
            <a:r>
              <a:rPr lang="en-US" sz="2000" dirty="0"/>
              <a:t> of complex networks ensures the maximum efficiency of their </a:t>
            </a:r>
            <a:r>
              <a:rPr lang="en-US" sz="2000" b="1" dirty="0"/>
              <a:t>navigation function</a:t>
            </a:r>
            <a:r>
              <a:rPr lang="en-US" sz="2000" dirty="0"/>
              <a:t> – optimal routing without global topology knowledge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framework provides a basis for </a:t>
            </a:r>
            <a:r>
              <a:rPr lang="en-US" sz="2000" b="1" dirty="0"/>
              <a:t>mapping</a:t>
            </a:r>
            <a:r>
              <a:rPr lang="en-US" sz="2000" dirty="0"/>
              <a:t> real complex networks to their hidden/underlying hyperbolic spaces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Does any optimization of efficiency </a:t>
            </a:r>
            <a:r>
              <a:rPr lang="en-US" dirty="0">
                <a:solidFill>
                  <a:srgbClr val="FF0000"/>
                </a:solidFill>
              </a:rPr>
              <a:t>and </a:t>
            </a:r>
            <a:r>
              <a:rPr lang="en-US" dirty="0" smtClean="0">
                <a:solidFill>
                  <a:srgbClr val="FF0000"/>
                </a:solidFill>
              </a:rPr>
              <a:t>robustness of targeted transport drive network evolution explicitly?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Or is it just a natural but implicit by-product of other (standard) network evolution mechanisms?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9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Applications of network mapping</a:t>
            </a:r>
            <a:endParaRPr lang="ru-RU" sz="400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Internet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optimal (maximally efficient/most scalable) routing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routing table sizes, stretch, and communication overhead approach their theoretical lower bounds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Other networks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008000"/>
                </a:solidFill>
              </a:rPr>
              <a:t>discover hidden distances between nodes (e.g., similarity distances between people in social networks)</a:t>
            </a:r>
          </a:p>
          <a:p>
            <a:pPr lvl="2">
              <a:lnSpc>
                <a:spcPct val="80000"/>
              </a:lnSpc>
            </a:pPr>
            <a:r>
              <a:rPr lang="en-US" sz="2000" u="sng" dirty="0">
                <a:solidFill>
                  <a:srgbClr val="008000"/>
                </a:solidFill>
              </a:rPr>
              <a:t>“soft” communities become areas in the underlying space with higher node densities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008000"/>
                </a:solidFill>
              </a:rPr>
              <a:t>tell what drives signaling in networks, and what network perturbations drive it to failures (e.g., in the brain, regulatory, or metabolic networks</a:t>
            </a:r>
            <a:r>
              <a:rPr lang="en-US" sz="2400" dirty="0" smtClean="0">
                <a:solidFill>
                  <a:srgbClr val="008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3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534400" cy="60198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400" smtClean="0"/>
              <a:t>M. Boguñá, </a:t>
            </a:r>
            <a:r>
              <a:rPr lang="ru-RU" sz="1400" smtClean="0"/>
              <a:t>F. Papadopoulos</a:t>
            </a:r>
            <a:r>
              <a:rPr lang="en-US" sz="1400" smtClean="0"/>
              <a:t>, and D. Krioukov,</a:t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Sustaining the Internet with Hyperbolic Mapping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Nature Communications, v.1, 62, 2010 </a:t>
            </a:r>
          </a:p>
          <a:p>
            <a:pPr eaLnBrk="1" hangingPunct="1">
              <a:lnSpc>
                <a:spcPct val="80000"/>
              </a:lnSpc>
            </a:pP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ru-RU" sz="1400" smtClean="0"/>
              <a:t>D. Krioukov, F. Papadopoulos, A. Vahdat, and M. </a:t>
            </a:r>
            <a:r>
              <a:rPr lang="en-US" sz="1400" smtClean="0"/>
              <a:t>Boguñá</a:t>
            </a:r>
            <a:r>
              <a:rPr lang="ru-RU" sz="1400" smtClean="0"/>
              <a:t>,</a:t>
            </a:r>
            <a:br>
              <a:rPr lang="ru-RU" sz="1400" smtClean="0"/>
            </a:br>
            <a:r>
              <a:rPr lang="en-US" sz="1400" b="1" smtClean="0">
                <a:solidFill>
                  <a:srgbClr val="A50021"/>
                </a:solidFill>
              </a:rPr>
              <a:t>Hyperbolic Geometry</a:t>
            </a:r>
            <a:r>
              <a:rPr lang="ru-RU" sz="1400" b="1" smtClean="0">
                <a:solidFill>
                  <a:srgbClr val="A50021"/>
                </a:solidFill>
              </a:rPr>
              <a:t> of Complex Networks</a:t>
            </a:r>
            <a:r>
              <a:rPr lang="ru-RU" sz="1400" smtClean="0"/>
              <a:t>,</a:t>
            </a:r>
            <a:br>
              <a:rPr lang="ru-RU" sz="1400" smtClean="0"/>
            </a:br>
            <a:r>
              <a:rPr lang="ru-RU" sz="1400" i="1" smtClean="0"/>
              <a:t>Physical Review E, v.8</a:t>
            </a:r>
            <a:r>
              <a:rPr lang="en-US" sz="1400" i="1" smtClean="0"/>
              <a:t>2</a:t>
            </a:r>
            <a:r>
              <a:rPr lang="ru-RU" sz="1400" i="1" smtClean="0"/>
              <a:t>, </a:t>
            </a:r>
            <a:r>
              <a:rPr lang="en-US" sz="1400" i="1" smtClean="0"/>
              <a:t>036106</a:t>
            </a:r>
            <a:r>
              <a:rPr lang="ru-RU" sz="1400" i="1" smtClean="0"/>
              <a:t>, 20</a:t>
            </a:r>
            <a:r>
              <a:rPr lang="en-US" sz="1400" i="1" smtClean="0"/>
              <a:t>1</a:t>
            </a:r>
            <a:r>
              <a:rPr lang="ru-RU" sz="1400" i="1" smtClean="0"/>
              <a:t>0</a:t>
            </a:r>
            <a:r>
              <a:rPr lang="en-US" sz="1400" i="1" smtClean="0"/>
              <a:t>,</a:t>
            </a:r>
            <a:br>
              <a:rPr lang="en-US" sz="1400" i="1" smtClean="0"/>
            </a:br>
            <a:r>
              <a:rPr lang="ru-RU" sz="1400" i="1" smtClean="0"/>
              <a:t>Physical Review E, v.8</a:t>
            </a:r>
            <a:r>
              <a:rPr lang="en-US" sz="1400" i="1" smtClean="0"/>
              <a:t>0</a:t>
            </a:r>
            <a:r>
              <a:rPr lang="ru-RU" sz="1400" i="1" smtClean="0"/>
              <a:t>, </a:t>
            </a:r>
            <a:r>
              <a:rPr lang="en-US" sz="1400" i="1" smtClean="0"/>
              <a:t>035101(R)</a:t>
            </a:r>
            <a:r>
              <a:rPr lang="ru-RU" sz="1400" i="1" smtClean="0"/>
              <a:t>, 20</a:t>
            </a:r>
            <a:r>
              <a:rPr lang="en-US" sz="1400" i="1" smtClean="0"/>
              <a:t>09</a:t>
            </a:r>
            <a:br>
              <a:rPr lang="en-US" sz="1400" i="1" smtClean="0"/>
            </a:b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ru-RU" sz="1400" smtClean="0"/>
              <a:t>F. Papadopoulos, D. Krioukov, M. </a:t>
            </a:r>
            <a:r>
              <a:rPr lang="en-US" sz="1400" smtClean="0"/>
              <a:t>Boguñá, and </a:t>
            </a:r>
            <a:r>
              <a:rPr lang="ru-RU" sz="1400" smtClean="0"/>
              <a:t>A. Vahdat,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Greedy Forwarding in (Dynamic) Scale-Free Networks</a:t>
            </a:r>
            <a:br>
              <a:rPr lang="en-US" sz="1400" b="1" smtClean="0">
                <a:solidFill>
                  <a:srgbClr val="A50021"/>
                </a:solidFill>
              </a:rPr>
            </a:br>
            <a:r>
              <a:rPr lang="en-US" sz="1400" b="1" smtClean="0">
                <a:solidFill>
                  <a:srgbClr val="A50021"/>
                </a:solidFill>
              </a:rPr>
              <a:t>Embedded in Hyperbolic Metric Spaces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INFOCOM 2010,</a:t>
            </a:r>
            <a:br>
              <a:rPr lang="en-US" sz="1400" i="1" smtClean="0"/>
            </a:br>
            <a:r>
              <a:rPr lang="en-US" sz="1400" i="1" smtClean="0"/>
              <a:t>SIGMETRICS MAMA 2009</a:t>
            </a:r>
            <a:br>
              <a:rPr lang="en-US" sz="1400" i="1" smtClean="0"/>
            </a:b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en-US" sz="1400" smtClean="0"/>
              <a:t>M. Boguñá, D. Krioukov, and kc claffy,</a:t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Navigability of Complex Networks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Nature Physics, v.5, p.74-80, 2009</a:t>
            </a:r>
          </a:p>
        </p:txBody>
      </p:sp>
    </p:spTree>
    <p:extLst>
      <p:ext uri="{BB962C8B-B14F-4D97-AF65-F5344CB8AC3E}">
        <p14:creationId xmlns:p14="http://schemas.microsoft.com/office/powerpoint/2010/main" val="370752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geodesic_hy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45" name="Picture 33" descr="geodesic_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47" name="Picture 35" descr="geodesic_euc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48" name="Picture 36" descr="geodesic_sphe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146" name="Group 34"/>
          <p:cNvGrpSpPr>
            <a:grpSpLocks/>
          </p:cNvGrpSpPr>
          <p:nvPr/>
        </p:nvGrpSpPr>
        <p:grpSpPr bwMode="auto">
          <a:xfrm>
            <a:off x="76200" y="0"/>
            <a:ext cx="4724400" cy="2360613"/>
            <a:chOff x="48" y="0"/>
            <a:chExt cx="2976" cy="1487"/>
          </a:xfrm>
        </p:grpSpPr>
        <p:graphicFrame>
          <p:nvGraphicFramePr>
            <p:cNvPr id="90118" name="Object 6"/>
            <p:cNvGraphicFramePr>
              <a:graphicFrameLocks noChangeAspect="1"/>
            </p:cNvGraphicFramePr>
            <p:nvPr/>
          </p:nvGraphicFramePr>
          <p:xfrm>
            <a:off x="96" y="432"/>
            <a:ext cx="1536" cy="4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205" name="Equation" r:id="rId7" imgW="787320" imgH="241200" progId="Equation.3">
                    <p:embed/>
                  </p:oleObj>
                </mc:Choice>
                <mc:Fallback>
                  <p:oleObj name="Equation" r:id="rId7" imgW="787320" imgH="24120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" y="432"/>
                          <a:ext cx="1536" cy="4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0119" name="Text Box 7"/>
            <p:cNvSpPr txBox="1">
              <a:spLocks noChangeArrowheads="1"/>
            </p:cNvSpPr>
            <p:nvPr/>
          </p:nvSpPr>
          <p:spPr bwMode="auto">
            <a:xfrm>
              <a:off x="48" y="0"/>
              <a:ext cx="297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A50021"/>
                  </a:solidFill>
                  <a:latin typeface="Times New Roman" pitchFamily="18" charset="0"/>
                </a:rPr>
                <a:t>Hyperbolic (</a:t>
              </a:r>
              <a:r>
                <a:rPr lang="en-US" sz="4000">
                  <a:solidFill>
                    <a:srgbClr val="A50021"/>
                  </a:solidFill>
                  <a:latin typeface="Times New Roman" pitchFamily="18" charset="0"/>
                </a:rPr>
                <a:t>K </a:t>
              </a:r>
              <a:r>
                <a:rPr lang="en-US" sz="4000" i="0">
                  <a:solidFill>
                    <a:srgbClr val="A50021"/>
                  </a:solidFill>
                  <a:latin typeface="Times New Roman" pitchFamily="18" charset="0"/>
                  <a:sym typeface="Mathematica1" pitchFamily="2" charset="2"/>
                </a:rPr>
                <a:t></a:t>
              </a:r>
              <a:r>
                <a:rPr lang="en-US" sz="4000" i="0">
                  <a:solidFill>
                    <a:srgbClr val="A50021"/>
                  </a:solidFill>
                  <a:latin typeface="Times New Roman" pitchFamily="18" charset="0"/>
                </a:rPr>
                <a:t> </a:t>
              </a:r>
              <a:r>
                <a:rPr lang="en-US" sz="4000" i="0">
                  <a:solidFill>
                    <a:srgbClr val="A50021"/>
                  </a:solidFill>
                  <a:latin typeface="Times New Roman" pitchFamily="18" charset="0"/>
                  <a:sym typeface="Mathematica1" pitchFamily="2" charset="2"/>
                </a:rPr>
                <a:t></a:t>
              </a:r>
              <a:r>
                <a:rPr lang="en-US" sz="4000" i="0" baseline="30000">
                  <a:solidFill>
                    <a:srgbClr val="A50021"/>
                  </a:solidFill>
                  <a:latin typeface="Times New Roman" pitchFamily="18" charset="0"/>
                  <a:sym typeface="Mathematica1" pitchFamily="2" charset="2"/>
                </a:rPr>
                <a:t> 2</a:t>
              </a:r>
              <a:r>
                <a:rPr lang="en-US" sz="4000" i="0">
                  <a:solidFill>
                    <a:srgbClr val="A50021"/>
                  </a:solidFill>
                  <a:latin typeface="Times New Roman" pitchFamily="18" charset="0"/>
                  <a:sym typeface="Mathematica1" pitchFamily="2" charset="2"/>
                </a:rPr>
                <a:t>)</a:t>
              </a:r>
            </a:p>
          </p:txBody>
        </p:sp>
        <p:graphicFrame>
          <p:nvGraphicFramePr>
            <p:cNvPr id="90135" name="Object 23"/>
            <p:cNvGraphicFramePr>
              <a:graphicFrameLocks noChangeAspect="1"/>
            </p:cNvGraphicFramePr>
            <p:nvPr/>
          </p:nvGraphicFramePr>
          <p:xfrm>
            <a:off x="144" y="816"/>
            <a:ext cx="1056" cy="6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206" name="Equation" r:id="rId9" imgW="698400" imgH="444240" progId="Equation.3">
                    <p:embed/>
                  </p:oleObj>
                </mc:Choice>
                <mc:Fallback>
                  <p:oleObj name="Equation" r:id="rId9" imgW="698400" imgH="44424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816"/>
                          <a:ext cx="1056" cy="6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0142" name="Group 30"/>
          <p:cNvGrpSpPr>
            <a:grpSpLocks/>
          </p:cNvGrpSpPr>
          <p:nvPr/>
        </p:nvGrpSpPr>
        <p:grpSpPr bwMode="auto">
          <a:xfrm>
            <a:off x="5715000" y="0"/>
            <a:ext cx="3276600" cy="1428750"/>
            <a:chOff x="3600" y="0"/>
            <a:chExt cx="2064" cy="900"/>
          </a:xfrm>
        </p:grpSpPr>
        <p:sp>
          <p:nvSpPr>
            <p:cNvPr id="90124" name="Text Box 12"/>
            <p:cNvSpPr txBox="1">
              <a:spLocks noChangeArrowheads="1"/>
            </p:cNvSpPr>
            <p:nvPr/>
          </p:nvSpPr>
          <p:spPr bwMode="auto">
            <a:xfrm>
              <a:off x="3600" y="0"/>
              <a:ext cx="206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003300"/>
                  </a:solidFill>
                  <a:latin typeface="Times New Roman" pitchFamily="18" charset="0"/>
                </a:rPr>
                <a:t>Tree (</a:t>
              </a:r>
              <a:r>
                <a:rPr lang="en-US" sz="4000">
                  <a:solidFill>
                    <a:srgbClr val="003300"/>
                  </a:solidFill>
                  <a:latin typeface="Times New Roman" pitchFamily="18" charset="0"/>
                </a:rPr>
                <a:t>K</a:t>
              </a:r>
              <a:r>
                <a:rPr lang="en-US" sz="4000" i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i="0">
                  <a:solidFill>
                    <a:srgbClr val="003300"/>
                  </a:solidFill>
                  <a:latin typeface="Times New Roman" pitchFamily="18" charset="0"/>
                  <a:sym typeface="Mathematica1" pitchFamily="2" charset="2"/>
                </a:rPr>
                <a:t></a:t>
              </a:r>
              <a:r>
                <a:rPr lang="en-US" sz="4000" i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i="0">
                  <a:solidFill>
                    <a:srgbClr val="003300"/>
                  </a:solidFill>
                  <a:latin typeface="Times New Roman" pitchFamily="18" charset="0"/>
                  <a:sym typeface="Mathematica1" pitchFamily="2" charset="2"/>
                </a:rPr>
                <a:t>)</a:t>
              </a:r>
            </a:p>
          </p:txBody>
        </p:sp>
        <p:graphicFrame>
          <p:nvGraphicFramePr>
            <p:cNvPr id="90137" name="Object 25"/>
            <p:cNvGraphicFramePr>
              <a:graphicFrameLocks noChangeAspect="1"/>
            </p:cNvGraphicFramePr>
            <p:nvPr/>
          </p:nvGraphicFramePr>
          <p:xfrm>
            <a:off x="4231" y="432"/>
            <a:ext cx="1289" cy="4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207" name="Equation" r:id="rId11" imgW="660240" imgH="241200" progId="Equation.3">
                    <p:embed/>
                  </p:oleObj>
                </mc:Choice>
                <mc:Fallback>
                  <p:oleObj name="Equation" r:id="rId11" imgW="660240" imgH="241200" progId="Equation.3">
                    <p:embed/>
                    <p:pic>
                      <p:nvPicPr>
                        <p:cNvPr id="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31" y="432"/>
                          <a:ext cx="1289" cy="4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0143" name="Group 31"/>
          <p:cNvGrpSpPr>
            <a:grpSpLocks/>
          </p:cNvGrpSpPr>
          <p:nvPr/>
        </p:nvGrpSpPr>
        <p:grpSpPr bwMode="auto">
          <a:xfrm>
            <a:off x="0" y="4841875"/>
            <a:ext cx="5181600" cy="1863725"/>
            <a:chOff x="0" y="3050"/>
            <a:chExt cx="3264" cy="1174"/>
          </a:xfrm>
        </p:grpSpPr>
        <p:sp>
          <p:nvSpPr>
            <p:cNvPr id="90129" name="Text Box 17"/>
            <p:cNvSpPr txBox="1">
              <a:spLocks noChangeArrowheads="1"/>
            </p:cNvSpPr>
            <p:nvPr/>
          </p:nvSpPr>
          <p:spPr bwMode="auto">
            <a:xfrm>
              <a:off x="0" y="3782"/>
              <a:ext cx="326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000066"/>
                  </a:solidFill>
                  <a:latin typeface="Times New Roman" pitchFamily="18" charset="0"/>
                </a:rPr>
                <a:t>Euclidean (</a:t>
              </a:r>
              <a:r>
                <a:rPr lang="en-US" sz="4000">
                  <a:solidFill>
                    <a:srgbClr val="000066"/>
                  </a:solidFill>
                  <a:latin typeface="Times New Roman" pitchFamily="18" charset="0"/>
                </a:rPr>
                <a:t>K</a:t>
              </a:r>
              <a:r>
                <a:rPr lang="en-US" sz="4000" i="0">
                  <a:solidFill>
                    <a:srgbClr val="000066"/>
                  </a:solidFill>
                  <a:latin typeface="Times New Roman" pitchFamily="18" charset="0"/>
                </a:rPr>
                <a:t> </a:t>
              </a:r>
              <a:r>
                <a:rPr lang="en-US" sz="4000" i="0">
                  <a:solidFill>
                    <a:srgbClr val="000066"/>
                  </a:solidFill>
                  <a:latin typeface="Times New Roman" pitchFamily="18" charset="0"/>
                  <a:sym typeface="Mathematica1" pitchFamily="2" charset="2"/>
                </a:rPr>
                <a:t> </a:t>
              </a:r>
              <a:r>
                <a:rPr lang="en-US" sz="4000">
                  <a:solidFill>
                    <a:srgbClr val="000066"/>
                  </a:solidFill>
                  <a:latin typeface="Times New Roman" pitchFamily="18" charset="0"/>
                </a:rPr>
                <a:t>0</a:t>
              </a:r>
              <a:r>
                <a:rPr lang="en-US" sz="4000" i="0">
                  <a:solidFill>
                    <a:srgbClr val="000066"/>
                  </a:solidFill>
                  <a:latin typeface="Times New Roman" pitchFamily="18" charset="0"/>
                </a:rPr>
                <a:t>)</a:t>
              </a:r>
              <a:endParaRPr lang="ru-RU" sz="4000" i="0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90138" name="Object 26"/>
            <p:cNvGraphicFramePr>
              <a:graphicFrameLocks noChangeAspect="1"/>
            </p:cNvGraphicFramePr>
            <p:nvPr/>
          </p:nvGraphicFramePr>
          <p:xfrm>
            <a:off x="68" y="3050"/>
            <a:ext cx="1372" cy="3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208" name="Equation" r:id="rId13" imgW="965160" imgH="253800" progId="Equation.3">
                    <p:embed/>
                  </p:oleObj>
                </mc:Choice>
                <mc:Fallback>
                  <p:oleObj name="Equation" r:id="rId13" imgW="965160" imgH="253800" progId="Equation.3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" y="3050"/>
                          <a:ext cx="1372" cy="3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0139" name="Object 27"/>
            <p:cNvGraphicFramePr>
              <a:graphicFrameLocks noChangeAspect="1"/>
            </p:cNvGraphicFramePr>
            <p:nvPr/>
          </p:nvGraphicFramePr>
          <p:xfrm>
            <a:off x="144" y="3317"/>
            <a:ext cx="1056" cy="5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209" name="Equation" r:id="rId15" imgW="774360" imgH="419040" progId="Equation.3">
                    <p:embed/>
                  </p:oleObj>
                </mc:Choice>
                <mc:Fallback>
                  <p:oleObj name="Equation" r:id="rId15" imgW="774360" imgH="419040" progId="Equation.3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3317"/>
                          <a:ext cx="1056" cy="5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0144" name="Group 32"/>
          <p:cNvGrpSpPr>
            <a:grpSpLocks/>
          </p:cNvGrpSpPr>
          <p:nvPr/>
        </p:nvGrpSpPr>
        <p:grpSpPr bwMode="auto">
          <a:xfrm>
            <a:off x="5257800" y="5265738"/>
            <a:ext cx="3810000" cy="1455737"/>
            <a:chOff x="3312" y="3317"/>
            <a:chExt cx="2400" cy="917"/>
          </a:xfrm>
        </p:grpSpPr>
        <p:sp>
          <p:nvSpPr>
            <p:cNvPr id="90133" name="Text Box 21"/>
            <p:cNvSpPr txBox="1">
              <a:spLocks noChangeArrowheads="1"/>
            </p:cNvSpPr>
            <p:nvPr/>
          </p:nvSpPr>
          <p:spPr bwMode="auto">
            <a:xfrm>
              <a:off x="3312" y="3792"/>
              <a:ext cx="240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663300"/>
                  </a:solidFill>
                  <a:latin typeface="Times New Roman" pitchFamily="18" charset="0"/>
                </a:rPr>
                <a:t>Sphere (</a:t>
              </a:r>
              <a:r>
                <a:rPr lang="en-US" sz="4000">
                  <a:solidFill>
                    <a:srgbClr val="663300"/>
                  </a:solidFill>
                  <a:latin typeface="Times New Roman" pitchFamily="18" charset="0"/>
                </a:rPr>
                <a:t>K</a:t>
              </a:r>
              <a:r>
                <a:rPr lang="en-US" sz="4000" i="0">
                  <a:solidFill>
                    <a:srgbClr val="663300"/>
                  </a:solidFill>
                  <a:latin typeface="Times New Roman" pitchFamily="18" charset="0"/>
                </a:rPr>
                <a:t> </a:t>
              </a:r>
              <a:r>
                <a:rPr lang="en-US" sz="4000" i="0">
                  <a:solidFill>
                    <a:srgbClr val="663300"/>
                  </a:solidFill>
                  <a:latin typeface="Times New Roman" pitchFamily="18" charset="0"/>
                  <a:sym typeface="Mathematica1" pitchFamily="2" charset="2"/>
                </a:rPr>
                <a:t> )</a:t>
              </a:r>
            </a:p>
          </p:txBody>
        </p:sp>
        <p:graphicFrame>
          <p:nvGraphicFramePr>
            <p:cNvPr id="90140" name="Object 28"/>
            <p:cNvGraphicFramePr>
              <a:graphicFrameLocks noChangeAspect="1"/>
            </p:cNvGraphicFramePr>
            <p:nvPr/>
          </p:nvGraphicFramePr>
          <p:xfrm>
            <a:off x="4608" y="3317"/>
            <a:ext cx="970" cy="5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210" name="Equation" r:id="rId17" imgW="711000" imgH="419040" progId="Equation.3">
                    <p:embed/>
                  </p:oleObj>
                </mc:Choice>
                <mc:Fallback>
                  <p:oleObj name="Equation" r:id="rId17" imgW="711000" imgH="419040" progId="Equation.3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8" y="3317"/>
                          <a:ext cx="970" cy="5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0149" name="Text Box 37"/>
          <p:cNvSpPr txBox="1">
            <a:spLocks noChangeArrowheads="1"/>
          </p:cNvSpPr>
          <p:nvPr/>
        </p:nvSpPr>
        <p:spPr bwMode="auto">
          <a:xfrm>
            <a:off x="4191000" y="685800"/>
            <a:ext cx="26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i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90150" name="Text Box 38"/>
          <p:cNvSpPr txBox="1">
            <a:spLocks noChangeArrowheads="1"/>
          </p:cNvSpPr>
          <p:nvPr/>
        </p:nvSpPr>
        <p:spPr bwMode="auto">
          <a:xfrm>
            <a:off x="7046913" y="3429000"/>
            <a:ext cx="26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j</a:t>
            </a:r>
            <a:endParaRPr lang="ru-RU" sz="24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0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0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0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0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0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0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7444</TotalTime>
  <Words>1030</Words>
  <Application>Microsoft Office PowerPoint</Application>
  <PresentationFormat>On-screen Show (4:3)</PresentationFormat>
  <Paragraphs>150</Paragraphs>
  <Slides>84</Slides>
  <Notes>0</Notes>
  <HiddenSlides>26</HiddenSlides>
  <MMClips>6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Arial</vt:lpstr>
      <vt:lpstr>Mathematica1</vt:lpstr>
      <vt:lpstr>Times New Roman</vt:lpstr>
      <vt:lpstr>Default Design</vt:lpstr>
      <vt:lpstr>Equation</vt:lpstr>
      <vt:lpstr>Robustness of Targeted Transport in Complex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Fermi-Dirac connection probability</vt:lpstr>
      <vt:lpstr>Chemical potential R is a solution of</vt:lpstr>
      <vt:lpstr>Cold regime 0T1</vt:lpstr>
      <vt:lpstr>Phase transition T1</vt:lpstr>
      <vt:lpstr>Hot regime T1</vt:lpstr>
      <vt:lpstr>PowerPoint Presentation</vt:lpstr>
      <vt:lpstr>Classical random graphs T;  fixed</vt:lpstr>
      <vt:lpstr>PowerPoint Presentation</vt:lpstr>
      <vt:lpstr>Classical random graphs T;  fixed</vt:lpstr>
      <vt:lpstr>Configuration model  T;  ; T/ fixed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Navigation efficiency and robustness (2.1)</vt:lpstr>
      <vt:lpstr>Success ratio in random graphs</vt:lpstr>
      <vt:lpstr>Mapping the real Internet using statistical inference methods</vt:lpstr>
      <vt:lpstr>Metropolis-Hastings</vt:lpstr>
      <vt:lpstr>PowerPoint Presentation</vt:lpstr>
      <vt:lpstr>PowerPoint Presentation</vt:lpstr>
      <vt:lpstr>Navigation efficiency and robustness  (Internet)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Take-home message</vt:lpstr>
      <vt:lpstr>Conclusions</vt:lpstr>
      <vt:lpstr>Open question</vt:lpstr>
      <vt:lpstr>Applications of network mapping</vt:lpstr>
      <vt:lpstr>PowerPoint Presentation</vt:lpstr>
    </vt:vector>
  </TitlesOfParts>
  <Company>Hersam Naddus,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Hyperbolic geometry of complex network</dc:title>
  <dc:creator>Kapuk Memrysh</dc:creator>
  <cp:lastModifiedBy>Jessica Ha</cp:lastModifiedBy>
  <cp:revision>81</cp:revision>
  <dcterms:created xsi:type="dcterms:W3CDTF">2010-05-04T21:28:01Z</dcterms:created>
  <dcterms:modified xsi:type="dcterms:W3CDTF">2012-07-05T20:08:20Z</dcterms:modified>
</cp:coreProperties>
</file>