
<file path=[Content_Types].xml><?xml version="1.0" encoding="utf-8"?>
<Types xmlns="http://schemas.openxmlformats.org/package/2006/content-types">
  <Override PartName="/ppt/embeddings/oleObject24.bin" ContentType="application/vnd.openxmlformats-officedocument.oleObject"/>
  <Override PartName="/ppt/slides/slide14.xml" ContentType="application/vnd.openxmlformats-officedocument.presentationml.slide+xml"/>
  <Override PartName="/ppt/embeddings/oleObject8.bin" ContentType="application/vnd.openxmlformats-officedocument.oleObject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embeddings/oleObject16.bin" ContentType="application/vnd.openxmlformats-officedocument.oleObject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embeddings/oleObject23.bin" ContentType="application/vnd.openxmlformats-officedocument.oleObject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embeddings/oleObject15.bin" ContentType="application/vnd.openxmlformats-officedocument.oleObject"/>
  <Default Extension="vml" ContentType="application/vnd.openxmlformats-officedocument.vmlDrawing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embeddings/oleObject22.bin" ContentType="application/vnd.openxmlformats-officedocument.oleObject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presProps.xml" ContentType="application/vnd.openxmlformats-officedocument.presentationml.presProps+xml"/>
  <Override PartName="/ppt/embeddings/oleObject14.bin" ContentType="application/vnd.openxmlformats-officedocument.oleObject"/>
  <Override PartName="/ppt/embeddings/Microsoft_Equation14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embeddings/oleObject12.bin" ContentType="application/vnd.openxmlformats-officedocument.oleObject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oleObject21.bin" ContentType="application/vnd.openxmlformats-officedocument.oleObject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embeddings/Microsoft_Equation9.bin" ContentType="application/vnd.openxmlformats-officedocument.oleObject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3.bin" ContentType="application/vnd.openxmlformats-officedocument.oleObject"/>
  <Override PartName="/ppt/embeddings/Microsoft_Equation2.bin" ContentType="application/vnd.openxmlformats-officedocument.oleObject"/>
  <Override PartName="/ppt/embeddings/Microsoft_Equation13.bin" ContentType="application/vnd.openxmlformats-officedocument.oleObject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11.bin" ContentType="application/vnd.openxmlformats-officedocument.oleObject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embeddings/oleObject20.bin" ContentType="application/vnd.openxmlformats-officedocument.oleObject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ppt/embeddings/Microsoft_Equation8.bin" ContentType="application/vnd.openxmlformats-officedocument.oleObject"/>
  <Default Extension="wmf" ContentType="image/x-wmf"/>
  <Override PartName="/ppt/embeddings/oleObject19.bin" ContentType="application/vnd.openxmlformats-officedocument.oleObject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12.bin" ContentType="application/vnd.openxmlformats-officedocument.oleObject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oleObject10.bin" ContentType="application/vnd.openxmlformats-officedocument.oleObject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embeddings/Microsoft_Equation7.bin" ContentType="application/vnd.openxmlformats-officedocument.oleObject"/>
  <Override PartName="/ppt/notesSlides/notesSlide11.xml" ContentType="application/vnd.openxmlformats-officedocument.presentationml.notesSlide+xml"/>
  <Override PartName="/ppt/embeddings/oleObject18.bin" ContentType="application/vnd.openxmlformats-officedocument.oleObject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oleObject25.bin" ContentType="application/vnd.openxmlformats-officedocument.oleObject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9.bin" ContentType="application/vnd.openxmlformats-officedocument.oleObject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embeddings/Microsoft_Equation6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embeddings/Microsoft_Equation10.bin" ContentType="application/vnd.openxmlformats-officedocument.oleObject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rels" ContentType="application/vnd.openxmlformats-package.relationships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8"/>
  </p:notesMasterIdLst>
  <p:sldIdLst>
    <p:sldId id="258" r:id="rId2"/>
    <p:sldId id="274" r:id="rId3"/>
    <p:sldId id="275" r:id="rId4"/>
    <p:sldId id="298" r:id="rId5"/>
    <p:sldId id="277" r:id="rId6"/>
    <p:sldId id="276" r:id="rId7"/>
    <p:sldId id="280" r:id="rId8"/>
    <p:sldId id="279" r:id="rId9"/>
    <p:sldId id="282" r:id="rId10"/>
    <p:sldId id="285" r:id="rId11"/>
    <p:sldId id="286" r:id="rId12"/>
    <p:sldId id="287" r:id="rId13"/>
    <p:sldId id="284" r:id="rId14"/>
    <p:sldId id="289" r:id="rId15"/>
    <p:sldId id="290" r:id="rId16"/>
    <p:sldId id="291" r:id="rId17"/>
    <p:sldId id="299" r:id="rId18"/>
    <p:sldId id="261" r:id="rId19"/>
    <p:sldId id="262" r:id="rId20"/>
    <p:sldId id="263" r:id="rId21"/>
    <p:sldId id="264" r:id="rId22"/>
    <p:sldId id="268" r:id="rId23"/>
    <p:sldId id="269" r:id="rId24"/>
    <p:sldId id="271" r:id="rId25"/>
    <p:sldId id="292" r:id="rId26"/>
    <p:sldId id="29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50385" autoAdjust="0"/>
  </p:normalViewPr>
  <p:slideViewPr>
    <p:cSldViewPr snapToObjects="1">
      <p:cViewPr varScale="1">
        <p:scale>
          <a:sx n="68" d="100"/>
          <a:sy n="68" d="100"/>
        </p:scale>
        <p:origin x="-2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ict"/><Relationship Id="rId4" Type="http://schemas.openxmlformats.org/officeDocument/2006/relationships/image" Target="../media/image36.pict"/><Relationship Id="rId1" Type="http://schemas.openxmlformats.org/officeDocument/2006/relationships/image" Target="../media/image28.pict"/><Relationship Id="rId2" Type="http://schemas.openxmlformats.org/officeDocument/2006/relationships/image" Target="../media/image34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1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Relationship Id="rId2" Type="http://schemas.openxmlformats.org/officeDocument/2006/relationships/image" Target="../media/image5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wmf"/><Relationship Id="rId3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ict"/><Relationship Id="rId4" Type="http://schemas.openxmlformats.org/officeDocument/2006/relationships/image" Target="../media/image18.pict"/><Relationship Id="rId1" Type="http://schemas.openxmlformats.org/officeDocument/2006/relationships/image" Target="../media/image1.png"/><Relationship Id="rId2" Type="http://schemas.openxmlformats.org/officeDocument/2006/relationships/image" Target="../media/image16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ict"/><Relationship Id="rId2" Type="http://schemas.openxmlformats.org/officeDocument/2006/relationships/image" Target="../media/image28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Relationship Id="rId2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4308D-915F-4B4C-BC81-14FCC3D48CA5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0219F-52EE-DB4C-A51E-B7C85D015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CCC1C-184A-8946-8E5E-0874EE480A4F}" type="slidenum">
              <a:rPr lang="ru-RU"/>
              <a:pPr/>
              <a:t>1</a:t>
            </a:fld>
            <a:endParaRPr lang="ru-RU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0219F-52EE-DB4C-A51E-B7C85D01579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AE98-48D0-3842-9BA8-7DEF5FB545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932DE-AD93-A24A-A1B7-8C3F0D8FA8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F6AD9-7C6C-4140-8BA3-B75AB27BF471}" type="datetimeFigureOut">
              <a:rPr lang="en-US" smtClean="0"/>
              <a:pPr/>
              <a:t>12/2/10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7F4C-91AD-C446-8622-661D51E333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5.bin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oleObject" Target="../embeddings/Microsoft_Equation4.bin"/><Relationship Id="rId9" Type="http://schemas.openxmlformats.org/officeDocument/2006/relationships/oleObject" Target="../embeddings/Microsoft_Equation5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2.png"/><Relationship Id="rId6" Type="http://schemas.openxmlformats.org/officeDocument/2006/relationships/oleObject" Target="../embeddings/Microsoft_Equation6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oleObject" Target="../embeddings/Microsoft_Equation7.bin"/><Relationship Id="rId7" Type="http://schemas.openxmlformats.org/officeDocument/2006/relationships/image" Target="../media/image37.png"/><Relationship Id="rId8" Type="http://schemas.openxmlformats.org/officeDocument/2006/relationships/oleObject" Target="../embeddings/Microsoft_Equation8.bin"/><Relationship Id="rId9" Type="http://schemas.openxmlformats.org/officeDocument/2006/relationships/oleObject" Target="../embeddings/Microsoft_Equation9.bin"/><Relationship Id="rId10" Type="http://schemas.openxmlformats.org/officeDocument/2006/relationships/oleObject" Target="../embeddings/Microsoft_Equation10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32.png"/><Relationship Id="rId6" Type="http://schemas.openxmlformats.org/officeDocument/2006/relationships/image" Target="../media/image42.png"/><Relationship Id="rId7" Type="http://schemas.openxmlformats.org/officeDocument/2006/relationships/oleObject" Target="../embeddings/Microsoft_Equation11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5" Type="http://schemas.openxmlformats.org/officeDocument/2006/relationships/oleObject" Target="../embeddings/oleObject18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2.bin"/><Relationship Id="rId4" Type="http://schemas.openxmlformats.org/officeDocument/2006/relationships/oleObject" Target="../embeddings/oleObject20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df"/><Relationship Id="rId4" Type="http://schemas.openxmlformats.org/officeDocument/2006/relationships/image" Target="../media/image52.png"/><Relationship Id="rId5" Type="http://schemas.openxmlformats.org/officeDocument/2006/relationships/oleObject" Target="../embeddings/oleObject21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oleObject" Target="../embeddings/Microsoft_Equation13.bin"/><Relationship Id="rId5" Type="http://schemas.openxmlformats.org/officeDocument/2006/relationships/oleObject" Target="../embeddings/oleObject23.bin"/><Relationship Id="rId6" Type="http://schemas.openxmlformats.org/officeDocument/2006/relationships/oleObject" Target="../embeddings/Microsoft_Equation14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2.bin"/><Relationship Id="rId7" Type="http://schemas.openxmlformats.org/officeDocument/2006/relationships/oleObject" Target="../embeddings/Microsoft_Equation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1.bin"/><Relationship Id="rId5" Type="http://schemas.openxmlformats.org/officeDocument/2006/relationships/oleObject" Target="../embeddings/oleObject12.bin"/><Relationship Id="rId6" Type="http://schemas.openxmlformats.org/officeDocument/2006/relationships/image" Target="../media/image2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016F41-8BEE-8D4F-851C-B3E3E2946C9D}" type="slidenum">
              <a:rPr lang="ru-RU" smtClean="0"/>
              <a:pPr/>
              <a:t>1</a:t>
            </a:fld>
            <a:endParaRPr lang="ru-RU" smtClean="0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7410" name="Bitmap Image" r:id="rId4" imgW="4800000" imgH="3323810" progId="">
              <p:embed/>
            </p:oleObj>
          </a:graphicData>
        </a:graphic>
      </p:graphicFrame>
      <p:sp>
        <p:nvSpPr>
          <p:cNvPr id="1639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52400" y="152400"/>
            <a:ext cx="87630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Epidemics in Social Networks</a:t>
            </a:r>
            <a:endParaRPr lang="ru-RU" sz="4800" dirty="0">
              <a:solidFill>
                <a:srgbClr val="FFFFFF"/>
              </a:solidFill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4810125" y="5919788"/>
          <a:ext cx="2047875" cy="862012"/>
        </p:xfrm>
        <a:graphic>
          <a:graphicData uri="http://schemas.openxmlformats.org/presentationml/2006/ole">
            <p:oleObj spid="_x0000_s17411" name="Bitmap Image" r:id="rId5" imgW="1019048" imgH="428798" progId="">
              <p:embed/>
            </p:oleObj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7010400" y="5353050"/>
          <a:ext cx="1009650" cy="1504950"/>
        </p:xfrm>
        <a:graphic>
          <a:graphicData uri="http://schemas.openxmlformats.org/presentationml/2006/ole">
            <p:oleObj spid="_x0000_s17412" name="Bitmap Image" r:id="rId6" imgW="1009791" imgH="1504762" progId="">
              <p:embed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1104900" y="6019800"/>
          <a:ext cx="3619500" cy="714375"/>
        </p:xfrm>
        <a:graphic>
          <a:graphicData uri="http://schemas.openxmlformats.org/presentationml/2006/ole">
            <p:oleObj spid="_x0000_s17413" name="Bitmap Image" r:id="rId7" imgW="3619048" imgH="714286" progId="">
              <p:embed/>
            </p:oleObj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152400" y="5725313"/>
          <a:ext cx="828675" cy="1038225"/>
        </p:xfrm>
        <a:graphic>
          <a:graphicData uri="http://schemas.openxmlformats.org/presentationml/2006/ole">
            <p:oleObj spid="_x0000_s17414" name="Bitmap Image" r:id="rId8" imgW="828791" imgH="1038370" progId="">
              <p:embed/>
            </p:oleObj>
          </a:graphicData>
        </a:graphic>
      </p:graphicFrame>
      <p:sp>
        <p:nvSpPr>
          <p:cNvPr id="16395" name="Rectangle 14"/>
          <p:cNvSpPr>
            <a:spLocks noChangeArrowheads="1"/>
          </p:cNvSpPr>
          <p:nvPr/>
        </p:nvSpPr>
        <p:spPr bwMode="auto">
          <a:xfrm>
            <a:off x="603766" y="2404408"/>
            <a:ext cx="5949434" cy="193899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122238"/>
            <a:r>
              <a:rPr lang="en-US" sz="2400" b="1" dirty="0">
                <a:solidFill>
                  <a:srgbClr val="FF0000"/>
                </a:solidFill>
              </a:rPr>
              <a:t>Q1: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How to model epidemics?</a:t>
            </a:r>
            <a:endParaRPr lang="ru-RU" sz="2400" b="1" dirty="0"/>
          </a:p>
          <a:p>
            <a:pPr defTabSz="122238"/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defTabSz="122238"/>
            <a:r>
              <a:rPr lang="en-US" sz="2400" b="1" dirty="0">
                <a:solidFill>
                  <a:srgbClr val="FF0000"/>
                </a:solidFill>
              </a:rPr>
              <a:t>Q2: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How to immunize a social network?</a:t>
            </a:r>
          </a:p>
          <a:p>
            <a:pPr defTabSz="122238"/>
            <a:endParaRPr lang="en-US" sz="2400" b="1" dirty="0">
              <a:solidFill>
                <a:srgbClr val="FF0000"/>
              </a:solidFill>
            </a:endParaRPr>
          </a:p>
          <a:p>
            <a:pPr defTabSz="122238"/>
            <a:r>
              <a:rPr lang="en-US" sz="2400" b="1" dirty="0">
                <a:solidFill>
                  <a:srgbClr val="FF0000"/>
                </a:solidFill>
              </a:rPr>
              <a:t>Q3: </a:t>
            </a:r>
            <a:r>
              <a:rPr lang="en-US" sz="2400" b="1" dirty="0"/>
              <a:t>Who are the most</a:t>
            </a:r>
            <a:r>
              <a:rPr lang="en-US" sz="2400" b="1" dirty="0" smtClean="0"/>
              <a:t> influential </a:t>
            </a:r>
            <a:r>
              <a:rPr lang="en-US" sz="2400" b="1" dirty="0"/>
              <a:t>spreaders</a:t>
            </a:r>
            <a:r>
              <a:rPr lang="en-US" sz="2400" b="1" dirty="0" smtClean="0"/>
              <a:t>?`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720" y="2484120"/>
            <a:ext cx="1097280" cy="1097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6720" y="3581400"/>
            <a:ext cx="1097280" cy="1097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6720" y="4681544"/>
            <a:ext cx="1097280" cy="11096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6720" y="5760720"/>
            <a:ext cx="1097280" cy="1097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6720" y="1"/>
            <a:ext cx="1097280" cy="123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6720" y="1219200"/>
            <a:ext cx="1097280" cy="12813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1075" y="434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04900" y="434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200" y="5100935"/>
            <a:ext cx="6867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University of Nevada, Reno</a:t>
            </a:r>
            <a:r>
              <a:rPr lang="en-US" sz="2400" dirty="0" smtClean="0"/>
              <a:t>		 </a:t>
            </a:r>
            <a:r>
              <a:rPr lang="en-US" sz="2400" i="1" dirty="0" smtClean="0"/>
              <a:t>December 2</a:t>
            </a:r>
            <a:r>
              <a:rPr lang="en-US" sz="2400" i="1" baseline="30000" dirty="0" smtClean="0"/>
              <a:t>nd</a:t>
            </a:r>
            <a:r>
              <a:rPr lang="en-US" sz="2400" i="1" dirty="0" smtClean="0"/>
              <a:t>, 2010</a:t>
            </a:r>
            <a:endParaRPr lang="en-US" sz="24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0" y="990600"/>
            <a:ext cx="7696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Maksim Kitsak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Cooperative Association for Internet Data Analysis (CAIDA)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University of California, San Diego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-76200"/>
            <a:ext cx="549962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dirty="0" smtClean="0"/>
              <a:t>Random vs. scale-free networks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849624"/>
            <a:ext cx="3029448" cy="232257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416" y="1132828"/>
            <a:ext cx="2735916" cy="21031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097280"/>
            <a:ext cx="2155263" cy="210312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1" y="3825240"/>
            <a:ext cx="1760655" cy="2194560"/>
          </a:xfrm>
          <a:prstGeom prst="rect">
            <a:avLst/>
          </a:prstGeom>
        </p:spPr>
      </p:pic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6215062" y="2081212"/>
          <a:ext cx="2395538" cy="585788"/>
        </p:xfrm>
        <a:graphic>
          <a:graphicData uri="http://schemas.openxmlformats.org/presentationml/2006/ole">
            <p:oleObj spid="_x0000_s83970" name="Equation" r:id="rId8" imgW="1193800" imgH="292100" progId="Equation.3">
              <p:embed/>
            </p:oleObj>
          </a:graphicData>
        </a:graphic>
      </p:graphicFrame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6705600" y="4419600"/>
          <a:ext cx="1376363" cy="941387"/>
        </p:xfrm>
        <a:graphic>
          <a:graphicData uri="http://schemas.openxmlformats.org/presentationml/2006/ole">
            <p:oleObj spid="_x0000_s83971" name="Equation" r:id="rId9" imgW="685800" imgH="469900" progId="Equation.3">
              <p:embed/>
            </p:oleObj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82965" y="609600"/>
            <a:ext cx="2036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 dirty="0" smtClean="0"/>
              <a:t>(a) </a:t>
            </a:r>
            <a:r>
              <a:rPr lang="en-US" sz="2400" b="0" dirty="0" err="1" smtClean="0"/>
              <a:t>Erdös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Rényi</a:t>
            </a:r>
            <a:endParaRPr lang="en-US" sz="2400" b="0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957897" y="1138535"/>
            <a:ext cx="30337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/>
              <a:t>Poisson distribution</a:t>
            </a:r>
          </a:p>
          <a:p>
            <a:pPr algn="ctr">
              <a:spcBef>
                <a:spcPct val="0"/>
              </a:spcBef>
            </a:pPr>
            <a:r>
              <a:rPr lang="en-US" sz="2400" dirty="0" smtClean="0"/>
              <a:t>(Exponential tail)</a:t>
            </a:r>
            <a:endParaRPr lang="en-US" sz="2400" b="0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034097" y="3957935"/>
            <a:ext cx="3033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/>
              <a:t>Power-law distribution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55243" y="3348335"/>
            <a:ext cx="18879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 dirty="0" smtClean="0"/>
              <a:t>(</a:t>
            </a:r>
            <a:r>
              <a:rPr lang="en-US" sz="2400" b="0" dirty="0" err="1" smtClean="0"/>
              <a:t>b</a:t>
            </a:r>
            <a:r>
              <a:rPr lang="en-US" sz="2400" b="0" dirty="0" smtClean="0"/>
              <a:t>) Scale-Free</a:t>
            </a:r>
            <a:endParaRPr lang="en-US" sz="2400" b="0" dirty="0"/>
          </a:p>
        </p:txBody>
      </p:sp>
      <p:sp>
        <p:nvSpPr>
          <p:cNvPr id="14" name="Oval 13"/>
          <p:cNvSpPr/>
          <p:nvPr/>
        </p:nvSpPr>
        <p:spPr>
          <a:xfrm>
            <a:off x="1645920" y="4572000"/>
            <a:ext cx="106680" cy="10980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39240" y="5001768"/>
            <a:ext cx="106680" cy="10980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21992" y="5111496"/>
            <a:ext cx="106680" cy="10980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48"/>
          <p:cNvSpPr txBox="1">
            <a:spLocks noChangeArrowheads="1"/>
          </p:cNvSpPr>
          <p:nvPr/>
        </p:nvSpPr>
        <p:spPr bwMode="auto">
          <a:xfrm>
            <a:off x="228600" y="6248400"/>
            <a:ext cx="8763000" cy="52322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Social networks are scale-free! Need </a:t>
            </a:r>
            <a:r>
              <a:rPr lang="en-US" sz="2800" b="1" i="1" dirty="0" smtClean="0">
                <a:solidFill>
                  <a:srgbClr val="FF0000"/>
                </a:solidFill>
              </a:rPr>
              <a:t>stochastic</a:t>
            </a:r>
            <a:r>
              <a:rPr lang="en-US" sz="2400" b="1" dirty="0" smtClean="0">
                <a:solidFill>
                  <a:srgbClr val="FF0000"/>
                </a:solidFill>
              </a:rPr>
              <a:t> epidemic models.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0" y="-76200"/>
          <a:ext cx="9144000" cy="6858000"/>
        </p:xfrm>
        <a:graphic>
          <a:graphicData uri="http://schemas.openxmlformats.org/presentationml/2006/ole">
            <p:oleObj spid="_x0000_s100356" name="Bitmap Image" r:id="rId4" imgW="4800000" imgH="3323810" progId="">
              <p:embed/>
            </p:oleObj>
          </a:graphicData>
        </a:graphic>
      </p:graphicFrame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8800"/>
            <a:ext cx="4019550" cy="5010150"/>
          </a:xfrm>
          <a:prstGeom prst="rect">
            <a:avLst/>
          </a:prstGeom>
        </p:spPr>
      </p:pic>
      <p:sp>
        <p:nvSpPr>
          <p:cNvPr id="18436" name="Line 3"/>
          <p:cNvSpPr>
            <a:spLocks noChangeShapeType="1"/>
          </p:cNvSpPr>
          <p:nvPr/>
        </p:nvSpPr>
        <p:spPr bwMode="auto">
          <a:xfrm>
            <a:off x="0" y="455613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838200" y="-419963"/>
            <a:ext cx="73914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Stochastic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sz="3600" b="1" dirty="0" smtClean="0"/>
              <a:t> model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460" name="Text Box 126"/>
          <p:cNvSpPr txBox="1">
            <a:spLocks noChangeArrowheads="1"/>
          </p:cNvSpPr>
          <p:nvPr/>
        </p:nvSpPr>
        <p:spPr bwMode="auto">
          <a:xfrm>
            <a:off x="4267200" y="2013871"/>
            <a:ext cx="2448356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/>
              <a:t>Transmission rate: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Recovery rate:</a:t>
            </a:r>
            <a:endParaRPr lang="en-US" sz="2400" dirty="0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6642100" y="2168525"/>
          <a:ext cx="977900" cy="879475"/>
        </p:xfrm>
        <a:graphic>
          <a:graphicData uri="http://schemas.openxmlformats.org/presentationml/2006/ole">
            <p:oleObj spid="_x0000_s100354" name="Equation" r:id="rId6" imgW="469900" imgH="419100" progId="Equation.3">
              <p:embed/>
            </p:oleObj>
          </a:graphicData>
        </a:graphic>
      </p:graphicFrame>
      <p:sp>
        <p:nvSpPr>
          <p:cNvPr id="83072" name="Text Box 128"/>
          <p:cNvSpPr txBox="1">
            <a:spLocks noChangeArrowheads="1"/>
          </p:cNvSpPr>
          <p:nvPr/>
        </p:nvSpPr>
        <p:spPr bwMode="auto">
          <a:xfrm>
            <a:off x="4171950" y="4212610"/>
            <a:ext cx="4819650" cy="249299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/>
              <a:t>Quantities of interest:</a:t>
            </a:r>
            <a:endParaRPr lang="en-US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400" dirty="0" smtClean="0"/>
              <a:t>Total Recovered: 				</a:t>
            </a:r>
            <a:r>
              <a:rPr lang="en-US" sz="3600" b="1" i="1" dirty="0" smtClean="0">
                <a:solidFill>
                  <a:srgbClr val="0000FF"/>
                </a:solidFill>
              </a:rPr>
              <a:t>M</a:t>
            </a:r>
            <a:r>
              <a:rPr lang="en-US" sz="3600" b="1" dirty="0" smtClean="0"/>
              <a:t>=14</a:t>
            </a:r>
          </a:p>
          <a:p>
            <a:pPr>
              <a:defRPr/>
            </a:pPr>
            <a:r>
              <a:rPr lang="en-US" sz="2400" dirty="0" smtClean="0"/>
              <a:t>Survivors:						    </a:t>
            </a:r>
            <a:r>
              <a:rPr lang="en-US" sz="3600" b="1" i="1" dirty="0" smtClean="0">
                <a:solidFill>
                  <a:schemeClr val="accent5"/>
                </a:solidFill>
              </a:rPr>
              <a:t>S</a:t>
            </a:r>
            <a:r>
              <a:rPr lang="en-US" sz="3600" b="1" dirty="0" smtClean="0"/>
              <a:t>=3</a:t>
            </a:r>
          </a:p>
          <a:p>
            <a:pPr>
              <a:defRPr/>
            </a:pPr>
            <a:r>
              <a:rPr lang="en-US" sz="2400" dirty="0" smtClean="0"/>
              <a:t>Total time:					  	    </a:t>
            </a:r>
            <a:r>
              <a:rPr lang="en-US" sz="3600" b="1" i="1" dirty="0" smtClean="0"/>
              <a:t>T</a:t>
            </a:r>
            <a:r>
              <a:rPr lang="en-US" sz="3600" b="1" dirty="0" smtClean="0"/>
              <a:t>=5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47" name="Rectangle 46"/>
          <p:cNvSpPr/>
          <p:nvPr/>
        </p:nvSpPr>
        <p:spPr>
          <a:xfrm>
            <a:off x="1219200" y="793750"/>
            <a:ext cx="457200" cy="4572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>
            <a:glow rad="101600">
              <a:schemeClr val="tx1"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48000" y="793750"/>
            <a:ext cx="45720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tx1"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1981200" y="912169"/>
            <a:ext cx="822960" cy="18638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/>
          <p:cNvSpPr/>
          <p:nvPr/>
        </p:nvSpPr>
        <p:spPr>
          <a:xfrm>
            <a:off x="4876800" y="793750"/>
            <a:ext cx="457200" cy="4572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glow rad="101600">
              <a:schemeClr val="tx1"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3825240" y="946150"/>
            <a:ext cx="822960" cy="18638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TextBox 51"/>
          <p:cNvSpPr txBox="1"/>
          <p:nvPr/>
        </p:nvSpPr>
        <p:spPr>
          <a:xfrm>
            <a:off x="3977640" y="412750"/>
            <a:ext cx="5181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μ</a:t>
            </a:r>
            <a:endParaRPr lang="en-US" sz="3200" dirty="0"/>
          </a:p>
        </p:txBody>
      </p:sp>
      <p:sp>
        <p:nvSpPr>
          <p:cNvPr id="53" name="Rectangle 52"/>
          <p:cNvSpPr/>
          <p:nvPr/>
        </p:nvSpPr>
        <p:spPr>
          <a:xfrm>
            <a:off x="2537726" y="1199574"/>
            <a:ext cx="15770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3200" b="1" dirty="0" smtClean="0">
                <a:solidFill>
                  <a:srgbClr val="000000"/>
                </a:solidFill>
              </a:rPr>
              <a:t>nfected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195692" y="1174750"/>
            <a:ext cx="19704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sz="3200" b="1" dirty="0" smtClean="0"/>
              <a:t>ecovered</a:t>
            </a:r>
            <a:endParaRPr lang="ru-RU" sz="3200" b="1" dirty="0"/>
          </a:p>
        </p:txBody>
      </p:sp>
      <p:sp>
        <p:nvSpPr>
          <p:cNvPr id="56" name="Rectangle 55"/>
          <p:cNvSpPr/>
          <p:nvPr/>
        </p:nvSpPr>
        <p:spPr>
          <a:xfrm>
            <a:off x="228600" y="1199574"/>
            <a:ext cx="212890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3200" b="1" dirty="0" smtClean="0"/>
              <a:t>usceptible</a:t>
            </a:r>
            <a:endParaRPr lang="ru-RU" sz="32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2225040" y="412750"/>
            <a:ext cx="5181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β</a:t>
            </a:r>
            <a:endParaRPr lang="en-US" sz="3200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11808" y="1828800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>
            <a:spLocks noChangeAspect="1"/>
          </p:cNvSpPr>
          <p:nvPr/>
        </p:nvSpPr>
        <p:spPr>
          <a:xfrm>
            <a:off x="2804160" y="3023616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1054608" y="2795016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>
            <a:off x="152400" y="2895600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3176016" y="3785616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3505200" y="4443984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1652016" y="3493008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685800" y="3657600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152400" y="4623816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813816" y="5690616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1600200" y="6376416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2261616" y="5690616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2968752" y="4724400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3340608" y="5638800"/>
            <a:ext cx="329184" cy="32918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2718816" y="2057400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1423416" y="4443984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1981200" y="2057400"/>
            <a:ext cx="329184" cy="32918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2804160" y="3023616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1423416" y="4453128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152400" y="2895600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3176016" y="3785616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813816" y="5690616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1499616" y="1828800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1499616" y="1828800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2968752" y="4724400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2261616" y="5690616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685800" y="3657600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981200" y="2057400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1652016" y="3502152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3340608" y="5638800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152400" y="2895600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2804160" y="3042226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1423416" y="4459224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152400" y="4623816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3505200" y="4443984"/>
            <a:ext cx="329184" cy="32918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685800" y="3657600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2261616" y="5715000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3176016" y="3785616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1981200" y="2057400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2968752" y="4724400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813816" y="5702808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3505200" y="4459224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152400" y="4623816"/>
            <a:ext cx="329184" cy="329184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72" grpId="0" animBg="1"/>
      <p:bldP spid="93" grpId="0" animBg="1"/>
      <p:bldP spid="94" grpId="0" animBg="1"/>
      <p:bldP spid="95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2" grpId="0" animBg="1"/>
      <p:bldP spid="113" grpId="0" animBg="1"/>
      <p:bldP spid="114" grpId="0" animBg="1"/>
      <p:bldP spid="116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-76200"/>
            <a:ext cx="56248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dirty="0" smtClean="0"/>
              <a:t>Epidemics in scale-free networks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649224"/>
            <a:ext cx="3029448" cy="2322576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1" y="624840"/>
            <a:ext cx="1760655" cy="2194560"/>
          </a:xfrm>
          <a:prstGeom prst="rect">
            <a:avLst/>
          </a:prstGeom>
        </p:spPr>
      </p:pic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6705600" y="1219200"/>
          <a:ext cx="1376363" cy="941387"/>
        </p:xfrm>
        <a:graphic>
          <a:graphicData uri="http://schemas.openxmlformats.org/presentationml/2006/ole">
            <p:oleObj spid="_x0000_s101379" name="Equation" r:id="rId6" imgW="685800" imgH="469900" progId="Equation.3">
              <p:embed/>
            </p:oleObj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034097" y="757535"/>
            <a:ext cx="3033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/>
              <a:t>Power-law distribution</a:t>
            </a:r>
          </a:p>
        </p:txBody>
      </p:sp>
      <p:sp>
        <p:nvSpPr>
          <p:cNvPr id="14" name="Oval 13"/>
          <p:cNvSpPr/>
          <p:nvPr/>
        </p:nvSpPr>
        <p:spPr>
          <a:xfrm>
            <a:off x="1645920" y="1371600"/>
            <a:ext cx="106680" cy="10980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39240" y="1801368"/>
            <a:ext cx="106680" cy="10980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21992" y="1911096"/>
            <a:ext cx="106680" cy="10980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48"/>
          <p:cNvSpPr txBox="1">
            <a:spLocks noChangeArrowheads="1"/>
          </p:cNvSpPr>
          <p:nvPr/>
        </p:nvSpPr>
        <p:spPr bwMode="auto">
          <a:xfrm>
            <a:off x="76200" y="6172200"/>
            <a:ext cx="8991600" cy="64633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 epidemic threshold in Scale-free networks!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257" y="3276600"/>
            <a:ext cx="268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Epidemic threshold</a:t>
            </a:r>
            <a:r>
              <a:rPr lang="en-US" sz="2400" b="1" dirty="0" smtClean="0"/>
              <a:t>:  </a:t>
            </a:r>
          </a:p>
          <a:p>
            <a:endParaRPr lang="en-US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620845" y="2971800"/>
            <a:ext cx="2263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Anderson, May (1991)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178028" y="3048000"/>
            <a:ext cx="3813572" cy="2883932"/>
            <a:chOff x="5178028" y="3048000"/>
            <a:chExt cx="3813572" cy="2883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7360" y="3048000"/>
              <a:ext cx="3444240" cy="25908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096637" y="5562600"/>
              <a:ext cx="5233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β/μ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4498177" y="4185051"/>
              <a:ext cx="17290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Infected fraction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64882" y="3341131"/>
              <a:ext cx="181593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4040"/>
                  </a:solidFill>
                </a:rPr>
                <a:t>SF,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λ</a:t>
              </a:r>
              <a:r>
                <a:rPr lang="en-US" b="1" dirty="0" smtClean="0">
                  <a:solidFill>
                    <a:srgbClr val="000000"/>
                  </a:solidFill>
                </a:rPr>
                <a:t>=2.1, &lt;</a:t>
              </a:r>
              <a:r>
                <a:rPr lang="en-US" b="1" dirty="0" err="1" smtClean="0">
                  <a:solidFill>
                    <a:srgbClr val="000000"/>
                  </a:solidFill>
                </a:rPr>
                <a:t>k</a:t>
              </a:r>
              <a:r>
                <a:rPr lang="en-US" b="1" dirty="0" smtClean="0">
                  <a:solidFill>
                    <a:srgbClr val="000000"/>
                  </a:solidFill>
                </a:rPr>
                <a:t>&gt;=10</a:t>
              </a:r>
            </a:p>
            <a:p>
              <a:r>
                <a:rPr lang="en-US" b="1" dirty="0" smtClean="0">
                  <a:solidFill>
                    <a:srgbClr val="3366FF"/>
                  </a:solidFill>
                </a:rPr>
                <a:t>Random</a:t>
              </a:r>
              <a:r>
                <a:rPr lang="en-US" b="1" dirty="0" smtClean="0">
                  <a:solidFill>
                    <a:srgbClr val="FF4040"/>
                  </a:solidFill>
                </a:rPr>
                <a:t>, </a:t>
              </a:r>
              <a:r>
                <a:rPr lang="en-US" b="1" dirty="0" smtClean="0"/>
                <a:t>&lt;</a:t>
              </a:r>
              <a:r>
                <a:rPr lang="en-US" b="1" dirty="0" err="1" smtClean="0"/>
                <a:t>k</a:t>
              </a:r>
              <a:r>
                <a:rPr lang="en-US" b="1" dirty="0" smtClean="0"/>
                <a:t>&gt;=10</a:t>
              </a:r>
            </a:p>
            <a:p>
              <a:endParaRPr lang="en-US" b="1" dirty="0">
                <a:solidFill>
                  <a:srgbClr val="FF4040"/>
                </a:solidFill>
              </a:endParaRPr>
            </a:p>
          </p:txBody>
        </p:sp>
      </p:grpSp>
      <p:graphicFrame>
        <p:nvGraphicFramePr>
          <p:cNvPr id="101382" name="Object 6"/>
          <p:cNvGraphicFramePr>
            <a:graphicFrameLocks noChangeAspect="1"/>
          </p:cNvGraphicFramePr>
          <p:nvPr/>
        </p:nvGraphicFramePr>
        <p:xfrm>
          <a:off x="3181210" y="3124200"/>
          <a:ext cx="1427163" cy="865187"/>
        </p:xfrm>
        <a:graphic>
          <a:graphicData uri="http://schemas.openxmlformats.org/presentationml/2006/ole">
            <p:oleObj spid="_x0000_s101382" name="Equation" r:id="rId8" imgW="711200" imgH="431800" progId="Equation.3">
              <p:embed/>
            </p:oleObj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04800" y="3962400"/>
            <a:ext cx="3713163" cy="1905000"/>
            <a:chOff x="304800" y="3962400"/>
            <a:chExt cx="3713163" cy="1905000"/>
          </a:xfrm>
        </p:grpSpPr>
        <p:sp>
          <p:nvSpPr>
            <p:cNvPr id="20" name="Rectangle 19"/>
            <p:cNvSpPr/>
            <p:nvPr/>
          </p:nvSpPr>
          <p:spPr>
            <a:xfrm>
              <a:off x="1280125" y="5036403"/>
              <a:ext cx="1310675" cy="8309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4800" dirty="0" err="1" smtClean="0"/>
                <a:t>β</a:t>
              </a:r>
              <a:r>
                <a:rPr lang="en-US" sz="4800" baseline="-25000" dirty="0" err="1" smtClean="0"/>
                <a:t>c</a:t>
              </a:r>
              <a:r>
                <a:rPr lang="en-US" sz="4800" dirty="0" smtClean="0"/>
                <a:t>=0</a:t>
              </a:r>
              <a:endParaRPr lang="en-US" sz="4800" dirty="0"/>
            </a:p>
          </p:txBody>
        </p:sp>
        <p:sp>
          <p:nvSpPr>
            <p:cNvPr id="21" name="Right Arrow 20"/>
            <p:cNvSpPr/>
            <p:nvPr/>
          </p:nvSpPr>
          <p:spPr>
            <a:xfrm rot="5400000">
              <a:off x="1638300" y="4533900"/>
              <a:ext cx="533400" cy="304800"/>
            </a:xfrm>
            <a:prstGeom prst="rightArrow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1383" name="Object 7"/>
            <p:cNvGraphicFramePr>
              <a:graphicFrameLocks noChangeAspect="1"/>
            </p:cNvGraphicFramePr>
            <p:nvPr/>
          </p:nvGraphicFramePr>
          <p:xfrm>
            <a:off x="304800" y="3962400"/>
            <a:ext cx="2625725" cy="533400"/>
          </p:xfrm>
          <a:graphic>
            <a:graphicData uri="http://schemas.openxmlformats.org/presentationml/2006/ole">
              <p:oleObj spid="_x0000_s101383" name="Equation" r:id="rId9" imgW="1308100" imgH="266700" progId="Equation.3">
                <p:embed/>
              </p:oleObj>
            </a:graphicData>
          </a:graphic>
        </p:graphicFrame>
        <p:graphicFrame>
          <p:nvGraphicFramePr>
            <p:cNvPr id="101384" name="Object 8"/>
            <p:cNvGraphicFramePr>
              <a:graphicFrameLocks noChangeAspect="1"/>
            </p:cNvGraphicFramePr>
            <p:nvPr/>
          </p:nvGraphicFramePr>
          <p:xfrm>
            <a:off x="3098800" y="3987800"/>
            <a:ext cx="919163" cy="431800"/>
          </p:xfrm>
          <a:graphic>
            <a:graphicData uri="http://schemas.openxmlformats.org/presentationml/2006/ole">
              <p:oleObj spid="_x0000_s101384" name="Equation" r:id="rId10" imgW="457200" imgH="2159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76200" y="0"/>
          <a:ext cx="9144000" cy="6858000"/>
        </p:xfrm>
        <a:graphic>
          <a:graphicData uri="http://schemas.openxmlformats.org/presentationml/2006/ole">
            <p:oleObj spid="_x0000_s104451" name="Bitmap Image" r:id="rId4" imgW="4800000" imgH="3323810" progId="">
              <p:embed/>
            </p:oleObj>
          </a:graphicData>
        </a:graphic>
      </p:graphicFrame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-76200"/>
            <a:ext cx="57496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dirty="0" smtClean="0"/>
              <a:t>Network Immunization Strategies</a:t>
            </a:r>
            <a:endParaRPr lang="en-US" sz="2400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28600" y="685800"/>
            <a:ext cx="89154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1" dirty="0" smtClean="0"/>
              <a:t>Goal of efficient immunization strategy:</a:t>
            </a:r>
          </a:p>
          <a:p>
            <a:pPr algn="r">
              <a:spcBef>
                <a:spcPct val="0"/>
              </a:spcBef>
            </a:pPr>
            <a:r>
              <a:rPr lang="en-US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Immunize at least critical fraction </a:t>
            </a:r>
            <a:r>
              <a:rPr lang="en-US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</a:t>
            </a:r>
            <a:r>
              <a:rPr lang="en-US" b="1" i="1" baseline="-25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</a:t>
            </a:r>
            <a:r>
              <a:rPr lang="en-US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of nodes </a:t>
            </a:r>
          </a:p>
          <a:p>
            <a:pPr algn="r">
              <a:spcBef>
                <a:spcPct val="0"/>
              </a:spcBef>
            </a:pPr>
            <a:r>
              <a:rPr lang="en-US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 that only isolated clusters of susceptible individuals remain .</a:t>
            </a:r>
          </a:p>
          <a:p>
            <a:pPr algn="r">
              <a:spcBef>
                <a:spcPct val="0"/>
              </a:spcBef>
            </a:pPr>
            <a:r>
              <a:rPr lang="en-US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If possible, without detailed knowledge of the network.</a:t>
            </a:r>
          </a:p>
          <a:p>
            <a:pPr algn="l">
              <a:spcBef>
                <a:spcPct val="0"/>
              </a:spcBef>
            </a:pPr>
            <a:endParaRPr lang="en-US" sz="2400" b="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71030" y="2790011"/>
            <a:ext cx="6858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629030" y="2703731"/>
            <a:ext cx="794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/>
              <a:t>f</a:t>
            </a:r>
            <a:r>
              <a:rPr lang="en-US" sz="3600" b="1" dirty="0" smtClean="0"/>
              <a:t>=1</a:t>
            </a:r>
            <a:endParaRPr lang="en-US" sz="3600" dirty="0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3723337" y="2456765"/>
            <a:ext cx="95113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48090" y="2779931"/>
            <a:ext cx="77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3600" b="1" baseline="-25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0600" y="1981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 global cluster of susceptible  individuals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4572000" y="1981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Small (local) clusters of  susceptible individuals</a:t>
            </a:r>
            <a:endParaRPr lang="en-US" sz="24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441700"/>
            <a:ext cx="3073400" cy="2959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100" y="3429000"/>
            <a:ext cx="3086100" cy="2971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609600" y="2743200"/>
            <a:ext cx="794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/>
              <a:t>f</a:t>
            </a:r>
            <a:r>
              <a:rPr lang="en-US" sz="3600" b="1" dirty="0" smtClean="0"/>
              <a:t>=0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76200" y="0"/>
          <a:ext cx="9144000" cy="6858000"/>
        </p:xfrm>
        <a:graphic>
          <a:graphicData uri="http://schemas.openxmlformats.org/presentationml/2006/ole">
            <p:oleObj spid="_x0000_s105474" name="Bitmap Image" r:id="rId4" imgW="4800000" imgH="3323810" progId="">
              <p:embed/>
            </p:oleObj>
          </a:graphicData>
        </a:graphic>
      </p:graphicFrame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-76200"/>
            <a:ext cx="57496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dirty="0" smtClean="0"/>
              <a:t>Network Immunization Strategies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7800" y="45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Random:</a:t>
            </a:r>
            <a:endParaRPr lang="en-US" sz="2400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1066800" y="990600"/>
            <a:ext cx="2143760" cy="2672080"/>
            <a:chOff x="1066800" y="1290320"/>
            <a:chExt cx="2143760" cy="26720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00" y="1290320"/>
              <a:ext cx="2143760" cy="2672080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2125980" y="1417320"/>
              <a:ext cx="160020" cy="1647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197864" y="2770632"/>
              <a:ext cx="160020" cy="1647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516380" y="3340492"/>
              <a:ext cx="160020" cy="1647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657600" y="457200"/>
            <a:ext cx="2143760" cy="3204865"/>
            <a:chOff x="3733799" y="681335"/>
            <a:chExt cx="2143760" cy="32048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799" y="1214120"/>
              <a:ext cx="2143760" cy="267208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038600" y="681335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Targeted:</a:t>
              </a:r>
              <a:endParaRPr lang="en-US" sz="2400" b="1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4626864" y="2133599"/>
              <a:ext cx="160020" cy="1647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326380" y="2743200"/>
              <a:ext cx="160020" cy="1647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488180" y="2654692"/>
              <a:ext cx="160020" cy="1647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96000" y="457200"/>
            <a:ext cx="2209800" cy="3281065"/>
            <a:chOff x="6096000" y="457200"/>
            <a:chExt cx="2209800" cy="328106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066185"/>
              <a:ext cx="2143760" cy="267208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096000" y="457200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Acquaintance:</a:t>
              </a:r>
              <a:endParaRPr lang="en-US" sz="24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7162800" y="1193185"/>
              <a:ext cx="160020" cy="164708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6300000" flipH="1" flipV="1">
              <a:off x="6509541" y="2917707"/>
              <a:ext cx="484632" cy="8991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6545580" y="3116357"/>
              <a:ext cx="160020" cy="164708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6324601" y="2555641"/>
              <a:ext cx="533399" cy="9733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5400000">
              <a:off x="6903623" y="1559044"/>
              <a:ext cx="525977" cy="16002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6227064" y="2555641"/>
              <a:ext cx="160020" cy="164708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002780" y="1985665"/>
              <a:ext cx="160020" cy="1647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850380" y="2506757"/>
              <a:ext cx="160020" cy="1647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346" y="3657600"/>
            <a:ext cx="9087654" cy="3119735"/>
            <a:chOff x="56346" y="3657600"/>
            <a:chExt cx="9087654" cy="311973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258" y="3657600"/>
              <a:ext cx="4464942" cy="3119735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aphicFrame>
          <p:nvGraphicFramePr>
            <p:cNvPr id="105475" name="Object 3"/>
            <p:cNvGraphicFramePr>
              <a:graphicFrameLocks noChangeAspect="1"/>
            </p:cNvGraphicFramePr>
            <p:nvPr/>
          </p:nvGraphicFramePr>
          <p:xfrm>
            <a:off x="833437" y="4343400"/>
            <a:ext cx="1376363" cy="382588"/>
          </p:xfrm>
          <a:graphic>
            <a:graphicData uri="http://schemas.openxmlformats.org/presentationml/2006/ole">
              <p:oleObj spid="_x0000_s105475" name="Equation" r:id="rId7" imgW="685800" imgH="190500" progId="Equation.3">
                <p:embed/>
              </p:oleObj>
            </a:graphicData>
          </a:graphic>
        </p:graphicFrame>
        <p:sp>
          <p:nvSpPr>
            <p:cNvPr id="58" name="Rectangle 57"/>
            <p:cNvSpPr/>
            <p:nvPr/>
          </p:nvSpPr>
          <p:spPr>
            <a:xfrm>
              <a:off x="183258" y="4725988"/>
              <a:ext cx="228600" cy="5318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-1003623" y="4799246"/>
              <a:ext cx="259699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/>
                <a:t>Required fraction</a:t>
              </a:r>
              <a:endParaRPr lang="en-US" sz="25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029200" y="3739277"/>
              <a:ext cx="307885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Random</a:t>
              </a:r>
              <a:r>
                <a:rPr lang="en-US" dirty="0" smtClean="0"/>
                <a:t>:</a:t>
              </a:r>
            </a:p>
            <a:p>
              <a:r>
                <a:rPr lang="en-US" dirty="0" smtClean="0"/>
                <a:t>High threshold, no topology knowledge required.</a:t>
              </a:r>
            </a:p>
            <a:p>
              <a:r>
                <a:rPr lang="en-US" b="1" dirty="0" smtClean="0"/>
                <a:t>Targeted:</a:t>
              </a:r>
            </a:p>
            <a:p>
              <a:r>
                <a:rPr lang="en-US" dirty="0" smtClean="0"/>
                <a:t>Low threshold, knowledge of </a:t>
              </a:r>
            </a:p>
            <a:p>
              <a:r>
                <a:rPr lang="en-US" dirty="0" smtClean="0"/>
                <a:t>Connected nodes required.</a:t>
              </a:r>
            </a:p>
            <a:p>
              <a:r>
                <a:rPr lang="en-US" b="1" dirty="0" smtClean="0"/>
                <a:t>Acquaintance:</a:t>
              </a:r>
            </a:p>
            <a:p>
              <a:r>
                <a:rPr lang="en-US" b="1" i="1" dirty="0" smtClean="0">
                  <a:solidFill>
                    <a:srgbClr val="FF4040"/>
                  </a:solidFill>
                </a:rPr>
                <a:t>Low threshold, no topology knowledge required.</a:t>
              </a:r>
            </a:p>
            <a:p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0" y="6336268"/>
              <a:ext cx="381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R. Cohen et al, Phys. Rev. </a:t>
              </a:r>
              <a:r>
                <a:rPr lang="en-US" dirty="0" err="1" smtClean="0"/>
                <a:t>Lett</a:t>
              </a:r>
              <a:r>
                <a:rPr lang="en-US" dirty="0" smtClean="0"/>
                <a:t>. (2003)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152400" y="0"/>
          <a:ext cx="9144000" cy="6858000"/>
        </p:xfrm>
        <a:graphic>
          <a:graphicData uri="http://schemas.openxmlformats.org/presentationml/2006/ole">
            <p:oleObj spid="_x0000_s106498" name="Bitmap Image" r:id="rId4" imgW="4800000" imgH="3323810" progId="">
              <p:embed/>
            </p:oleObj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19200" y="-76200"/>
            <a:ext cx="70857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dirty="0" smtClean="0"/>
              <a:t>Graph Partitioning Immunization Strategy</a:t>
            </a:r>
            <a:endParaRPr lang="en-US" sz="2400" dirty="0"/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308100"/>
            <a:ext cx="4089400" cy="2882900"/>
          </a:xfrm>
          <a:prstGeom prst="rect">
            <a:avLst/>
          </a:prstGeom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228600" y="528935"/>
            <a:ext cx="8915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 smtClean="0"/>
              <a:t>Partition network into arbitrary number of same size clusters</a:t>
            </a:r>
          </a:p>
          <a:p>
            <a:pPr algn="r">
              <a:spcBef>
                <a:spcPct val="0"/>
              </a:spcBef>
            </a:pPr>
            <a:r>
              <a:rPr lang="en-US" sz="2400" dirty="0" smtClean="0"/>
              <a:t>Based on the Nested Dissection Algorithm</a:t>
            </a:r>
          </a:p>
          <a:p>
            <a:pPr algn="r">
              <a:spcBef>
                <a:spcPct val="0"/>
              </a:spcBef>
            </a:pPr>
            <a:r>
              <a:rPr lang="en-US" i="1" dirty="0" smtClean="0"/>
              <a:t>R.J. Lipton, SIAM J. </a:t>
            </a:r>
            <a:r>
              <a:rPr lang="en-US" i="1" dirty="0" err="1" smtClean="0"/>
              <a:t>Numer</a:t>
            </a:r>
            <a:r>
              <a:rPr lang="en-US" i="1" dirty="0" smtClean="0"/>
              <a:t>. Anal.(1979)</a:t>
            </a:r>
            <a:endParaRPr lang="en-US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914400" y="5966936"/>
            <a:ext cx="7985760" cy="73866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5% to 50% fewer immunization doses required</a:t>
            </a:r>
          </a:p>
          <a:p>
            <a:pPr algn="r"/>
            <a:r>
              <a:rPr lang="en-US" b="1" dirty="0" smtClean="0"/>
              <a:t>Y. Chen et al, Phys. Rev. </a:t>
            </a:r>
            <a:r>
              <a:rPr lang="en-US" b="1" dirty="0" err="1" smtClean="0"/>
              <a:t>Lett</a:t>
            </a:r>
            <a:r>
              <a:rPr lang="en-US" b="1" dirty="0" smtClean="0"/>
              <a:t>. (2008)</a:t>
            </a:r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247346" y="1981200"/>
            <a:ext cx="4652814" cy="3601254"/>
            <a:chOff x="4247346" y="1981200"/>
            <a:chExt cx="4652814" cy="360125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9600" y="1981200"/>
              <a:ext cx="4480560" cy="3489960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6858000" y="2286000"/>
              <a:ext cx="1446994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400800" y="5189220"/>
              <a:ext cx="685800" cy="281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6200000">
              <a:off x="3810000" y="3702918"/>
              <a:ext cx="1446994" cy="289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3266673" y="3190473"/>
              <a:ext cx="24384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/>
                <a:t>Largest cluster</a:t>
              </a:r>
              <a:endParaRPr lang="en-US" sz="25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23110" y="5105400"/>
              <a:ext cx="308269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/>
                <a:t>Fraction immunized</a:t>
              </a:r>
              <a:endParaRPr lang="en-US" sz="25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0800000" flipV="1">
              <a:off x="6629400" y="3657600"/>
              <a:ext cx="609600" cy="533400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239000" y="3657600"/>
              <a:ext cx="1219200" cy="1588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307472" y="3289856"/>
              <a:ext cx="1013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Targeted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>
              <a:off x="6247606" y="3048794"/>
              <a:ext cx="611188" cy="6096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858000" y="3036332"/>
              <a:ext cx="1741756" cy="1166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05600" y="2667000"/>
              <a:ext cx="1894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Nested Dissection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45410" name="Bitmap Image" r:id="rId3" imgW="4800000" imgH="3323810" progId="">
              <p:embed/>
            </p:oleObj>
          </a:graphicData>
        </a:graphic>
      </p:graphicFrame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0" y="684213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52400" y="-152400"/>
            <a:ext cx="8686800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/>
              <a:t>Who are the most influential spreaders?</a:t>
            </a:r>
            <a:endParaRPr lang="en-US" sz="3000" b="1" dirty="0">
              <a:solidFill>
                <a:srgbClr val="6600FF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95800" y="6400800"/>
            <a:ext cx="4616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 dirty="0" smtClean="0"/>
              <a:t>M. Kitsak </a:t>
            </a:r>
            <a:r>
              <a:rPr lang="en-US" sz="2400" b="0" dirty="0"/>
              <a:t>et al.</a:t>
            </a:r>
            <a:r>
              <a:rPr lang="en-US" sz="2400" b="0" dirty="0" smtClean="0"/>
              <a:t> Nature Physics 2010</a:t>
            </a:r>
            <a:endParaRPr lang="en-US" sz="2400" b="0" dirty="0"/>
          </a:p>
        </p:txBody>
      </p:sp>
      <p:sp>
        <p:nvSpPr>
          <p:cNvPr id="8" name="Rectangle 7"/>
          <p:cNvSpPr/>
          <p:nvPr/>
        </p:nvSpPr>
        <p:spPr>
          <a:xfrm>
            <a:off x="152399" y="838200"/>
            <a:ext cx="8959417" cy="1295400"/>
          </a:xfrm>
          <a:prstGeom prst="rect">
            <a:avLst/>
          </a:prstGeom>
        </p:spPr>
        <p:txBody>
          <a:bodyPr wrap="square">
            <a:normAutofit fontScale="62500" lnSpcReduction="20000"/>
          </a:bodyPr>
          <a:lstStyle/>
          <a:p>
            <a:r>
              <a:rPr lang="en-US" sz="736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736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736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sz="736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736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en-US" sz="46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Who infects/influences the largest fraction of population?</a:t>
            </a:r>
            <a:endParaRPr lang="en-US" sz="4600" dirty="0">
              <a:ln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583" y="2133600"/>
            <a:ext cx="8959417" cy="17526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sz="460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4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460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46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4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en-US" sz="29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Who is the most persistent spreader? Who stays the most in the Infected state? </a:t>
            </a:r>
          </a:p>
          <a:p>
            <a:endParaRPr lang="en-US" sz="3412" dirty="0">
              <a:ln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800600"/>
            <a:ext cx="8600356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Not necessarily the most connected people!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Not the most central people!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-15240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Spreading </a:t>
            </a:r>
            <a:r>
              <a:rPr lang="en-US" sz="2400" b="1" dirty="0" smtClean="0"/>
              <a:t>efficiency </a:t>
            </a:r>
            <a:r>
              <a:rPr lang="en-US" sz="2400" b="1" dirty="0"/>
              <a:t>determined by node placement!</a:t>
            </a:r>
          </a:p>
        </p:txBody>
      </p:sp>
      <p:grpSp>
        <p:nvGrpSpPr>
          <p:cNvPr id="2" name="Group 50"/>
          <p:cNvGrpSpPr>
            <a:grpSpLocks noChangeAspect="1"/>
          </p:cNvGrpSpPr>
          <p:nvPr/>
        </p:nvGrpSpPr>
        <p:grpSpPr bwMode="auto">
          <a:xfrm>
            <a:off x="1066800" y="1073150"/>
            <a:ext cx="6791325" cy="2813050"/>
            <a:chOff x="432" y="336"/>
            <a:chExt cx="5040" cy="2256"/>
          </a:xfrm>
        </p:grpSpPr>
        <p:pic>
          <p:nvPicPr>
            <p:cNvPr id="20496" name="Picture 42" descr="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2" y="336"/>
              <a:ext cx="5040" cy="2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7" name="Rectangle 43"/>
            <p:cNvSpPr>
              <a:spLocks noChangeAspect="1" noChangeArrowheads="1"/>
            </p:cNvSpPr>
            <p:nvPr/>
          </p:nvSpPr>
          <p:spPr bwMode="auto">
            <a:xfrm>
              <a:off x="480" y="2400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8" name="Rectangle 44"/>
            <p:cNvSpPr>
              <a:spLocks noChangeAspect="1" noChangeArrowheads="1"/>
            </p:cNvSpPr>
            <p:nvPr/>
          </p:nvSpPr>
          <p:spPr bwMode="auto">
            <a:xfrm>
              <a:off x="2784" y="2400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9" name="Rectangle 45"/>
            <p:cNvSpPr>
              <a:spLocks noChangeAspect="1" noChangeArrowheads="1"/>
            </p:cNvSpPr>
            <p:nvPr/>
          </p:nvSpPr>
          <p:spPr bwMode="auto">
            <a:xfrm>
              <a:off x="432" y="336"/>
              <a:ext cx="240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46"/>
            <p:cNvSpPr>
              <a:spLocks noChangeAspect="1" noChangeArrowheads="1"/>
            </p:cNvSpPr>
            <p:nvPr/>
          </p:nvSpPr>
          <p:spPr bwMode="auto">
            <a:xfrm>
              <a:off x="2832" y="384"/>
              <a:ext cx="240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486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5760" name="Picture 48" descr="his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114800"/>
            <a:ext cx="38100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5765" name="Object 2"/>
          <p:cNvGraphicFramePr>
            <a:graphicFrameLocks noChangeAspect="1"/>
          </p:cNvGraphicFramePr>
          <p:nvPr/>
        </p:nvGraphicFramePr>
        <p:xfrm>
          <a:off x="6019800" y="3962400"/>
          <a:ext cx="2206625" cy="2209800"/>
        </p:xfrm>
        <a:graphic>
          <a:graphicData uri="http://schemas.openxmlformats.org/presentationml/2006/ole">
            <p:oleObj spid="_x0000_s21506" name="Bitmap Image" r:id="rId5" imgW="5106113" imgH="5114286" progId="">
              <p:embed/>
            </p:oleObj>
          </a:graphicData>
        </a:graphic>
      </p:graphicFrame>
      <p:sp>
        <p:nvSpPr>
          <p:cNvPr id="115769" name="Line 57"/>
          <p:cNvSpPr>
            <a:spLocks noChangeShapeType="1"/>
          </p:cNvSpPr>
          <p:nvPr/>
        </p:nvSpPr>
        <p:spPr bwMode="auto">
          <a:xfrm>
            <a:off x="5105400" y="3657600"/>
            <a:ext cx="2743200" cy="914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70" name="Text Box 58"/>
          <p:cNvSpPr txBox="1">
            <a:spLocks noChangeArrowheads="1"/>
          </p:cNvSpPr>
          <p:nvPr/>
        </p:nvSpPr>
        <p:spPr bwMode="auto">
          <a:xfrm>
            <a:off x="762000" y="3198813"/>
            <a:ext cx="946150" cy="666750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/>
              <a:t>node </a:t>
            </a: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</a:t>
            </a:r>
          </a:p>
          <a:p>
            <a:pPr>
              <a:defRPr/>
            </a:pPr>
            <a:r>
              <a:rPr lang="en-US" sz="1800"/>
              <a:t>k=96</a:t>
            </a:r>
            <a:endParaRPr lang="ru-RU" sz="1800"/>
          </a:p>
        </p:txBody>
      </p:sp>
      <p:sp>
        <p:nvSpPr>
          <p:cNvPr id="115766" name="Line 54"/>
          <p:cNvSpPr>
            <a:spLocks noChangeShapeType="1"/>
          </p:cNvSpPr>
          <p:nvPr/>
        </p:nvSpPr>
        <p:spPr bwMode="auto">
          <a:xfrm>
            <a:off x="1752600" y="3581400"/>
            <a:ext cx="5257800" cy="13716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71" name="Text Box 59"/>
          <p:cNvSpPr txBox="1">
            <a:spLocks noChangeArrowheads="1"/>
          </p:cNvSpPr>
          <p:nvPr/>
        </p:nvSpPr>
        <p:spPr bwMode="auto">
          <a:xfrm>
            <a:off x="4114800" y="3200400"/>
            <a:ext cx="946150" cy="666750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/>
              <a:t>node </a:t>
            </a:r>
            <a:r>
              <a:rPr lang="en-US" sz="1800" b="1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</a:t>
            </a:r>
          </a:p>
          <a:p>
            <a:pPr>
              <a:defRPr/>
            </a:pPr>
            <a:r>
              <a:rPr lang="en-US" sz="1800"/>
              <a:t>k=96</a:t>
            </a:r>
            <a:endParaRPr lang="ru-RU" sz="1800"/>
          </a:p>
        </p:txBody>
      </p:sp>
      <p:sp>
        <p:nvSpPr>
          <p:cNvPr id="20492" name="Text Box 60"/>
          <p:cNvSpPr txBox="1">
            <a:spLocks noChangeArrowheads="1"/>
          </p:cNvSpPr>
          <p:nvPr/>
        </p:nvSpPr>
        <p:spPr bwMode="auto">
          <a:xfrm>
            <a:off x="6172200" y="1143000"/>
            <a:ext cx="296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Probability to be infected</a:t>
            </a:r>
            <a:endParaRPr lang="ru-RU"/>
          </a:p>
        </p:txBody>
      </p:sp>
      <p:sp>
        <p:nvSpPr>
          <p:cNvPr id="20493" name="Text Box 61"/>
          <p:cNvSpPr txBox="1">
            <a:spLocks noChangeArrowheads="1"/>
          </p:cNvSpPr>
          <p:nvPr/>
        </p:nvSpPr>
        <p:spPr bwMode="auto">
          <a:xfrm>
            <a:off x="439738" y="669925"/>
            <a:ext cx="8069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Hospital Network: Inpatients in the same quarters connected with links</a:t>
            </a:r>
            <a:endParaRPr lang="ru-RU"/>
          </a:p>
        </p:txBody>
      </p:sp>
      <p:sp>
        <p:nvSpPr>
          <p:cNvPr id="115774" name="Text Box 62"/>
          <p:cNvSpPr txBox="1">
            <a:spLocks noChangeArrowheads="1"/>
          </p:cNvSpPr>
          <p:nvPr/>
        </p:nvSpPr>
        <p:spPr bwMode="auto">
          <a:xfrm>
            <a:off x="1371600" y="6324600"/>
            <a:ext cx="308927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Fraction of Infected Inpatients</a:t>
            </a:r>
            <a:endParaRPr lang="ru-RU" sz="1600" b="1"/>
          </a:p>
        </p:txBody>
      </p:sp>
      <p:sp>
        <p:nvSpPr>
          <p:cNvPr id="115775" name="Text Box 63"/>
          <p:cNvSpPr txBox="1">
            <a:spLocks noChangeArrowheads="1"/>
          </p:cNvSpPr>
          <p:nvPr/>
        </p:nvSpPr>
        <p:spPr bwMode="auto">
          <a:xfrm rot="-5400000">
            <a:off x="122238" y="5059362"/>
            <a:ext cx="1371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Probability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69" grpId="0" animBg="1"/>
      <p:bldP spid="115766" grpId="0" animBg="1"/>
      <p:bldP spid="115774" grpId="0" animBg="1"/>
      <p:bldP spid="1157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0" y="455613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52400" y="60960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/>
              <a:t>K</a:t>
            </a:r>
            <a:r>
              <a:rPr lang="en-US" b="1"/>
              <a:t>-core: sub-graph with nodes of degree at least k inside the sub-graph.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28600" y="-182563"/>
            <a:ext cx="8686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/>
              <a:t>k</a:t>
            </a:r>
            <a:r>
              <a:rPr lang="en-US" sz="2400" b="1"/>
              <a:t>-cores and </a:t>
            </a:r>
            <a:r>
              <a:rPr lang="en-US" sz="2400" b="1" i="1"/>
              <a:t>k</a:t>
            </a:r>
            <a:r>
              <a:rPr lang="en-US" sz="2400" b="1"/>
              <a:t>-shells determine node placement</a:t>
            </a:r>
            <a:endParaRPr lang="en-US" sz="2400" b="1">
              <a:solidFill>
                <a:srgbClr val="6600FF"/>
              </a:solidFill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28600" y="1371600"/>
            <a:ext cx="51054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en-US" sz="1800" b="1"/>
              <a:t>Pruning Rule:</a:t>
            </a:r>
          </a:p>
          <a:p>
            <a:pPr marL="342900" indent="-342900">
              <a:lnSpc>
                <a:spcPct val="150000"/>
              </a:lnSpc>
              <a:buFontTx/>
              <a:buAutoNum type="arabicParenR"/>
            </a:pPr>
            <a:r>
              <a:rPr lang="en-US" sz="1800">
                <a:solidFill>
                  <a:srgbClr val="6600FF"/>
                </a:solidFill>
              </a:rPr>
              <a:t>Remove all nodes with k=1.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>
                <a:solidFill>
                  <a:srgbClr val="6600FF"/>
                </a:solidFill>
              </a:rPr>
              <a:t>Some remaining nodes may now have k = 1.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>
                <a:solidFill>
                  <a:srgbClr val="6600FF"/>
                </a:solidFill>
              </a:rPr>
              <a:t>2) Repeat until there is no nodes with k = 1.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>
                <a:solidFill>
                  <a:srgbClr val="6600FF"/>
                </a:solidFill>
              </a:rPr>
              <a:t>3) The remaining network forms the 2-core.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>
                <a:solidFill>
                  <a:srgbClr val="6600FF"/>
                </a:solidFill>
              </a:rPr>
              <a:t>4) Repeat the process for higher k to extract other cores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5410200"/>
            <a:ext cx="8991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</a:rPr>
              <a:t>K-shell is a set of nodes that belongs to the </a:t>
            </a:r>
            <a:r>
              <a:rPr lang="en-US" sz="2400" b="1" i="1">
                <a:solidFill>
                  <a:srgbClr val="FF0000"/>
                </a:solidFill>
              </a:rPr>
              <a:t>K</a:t>
            </a:r>
            <a:r>
              <a:rPr lang="en-US" sz="2400" b="1">
                <a:solidFill>
                  <a:srgbClr val="FF0000"/>
                </a:solidFill>
              </a:rPr>
              <a:t>-core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</a:rPr>
              <a:t>but NOT to the </a:t>
            </a:r>
            <a:r>
              <a:rPr lang="en-US" sz="2400" b="1" i="1">
                <a:solidFill>
                  <a:srgbClr val="FF0000"/>
                </a:solidFill>
              </a:rPr>
              <a:t>K+1</a:t>
            </a:r>
            <a:r>
              <a:rPr lang="en-US" sz="2400" b="1">
                <a:solidFill>
                  <a:srgbClr val="FF0000"/>
                </a:solidFill>
              </a:rPr>
              <a:t>-core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410200" y="1447800"/>
            <a:ext cx="3505200" cy="3429000"/>
            <a:chOff x="6813" y="3294"/>
            <a:chExt cx="3600" cy="3600"/>
          </a:xfrm>
        </p:grpSpPr>
        <p:sp>
          <p:nvSpPr>
            <p:cNvPr id="21550" name="Oval 10"/>
            <p:cNvSpPr>
              <a:spLocks noChangeArrowheads="1"/>
            </p:cNvSpPr>
            <p:nvPr/>
          </p:nvSpPr>
          <p:spPr bwMode="auto">
            <a:xfrm>
              <a:off x="6813" y="3294"/>
              <a:ext cx="3600" cy="3600"/>
            </a:xfrm>
            <a:prstGeom prst="ellipse">
              <a:avLst/>
            </a:prstGeom>
            <a:solidFill>
              <a:srgbClr val="808080">
                <a:alpha val="20000"/>
              </a:srgbClr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1" name="Oval 11"/>
            <p:cNvSpPr>
              <a:spLocks noChangeArrowheads="1"/>
            </p:cNvSpPr>
            <p:nvPr/>
          </p:nvSpPr>
          <p:spPr bwMode="auto">
            <a:xfrm>
              <a:off x="7353" y="3834"/>
              <a:ext cx="2520" cy="2520"/>
            </a:xfrm>
            <a:prstGeom prst="ellipse">
              <a:avLst/>
            </a:prstGeom>
            <a:solidFill>
              <a:srgbClr val="969696">
                <a:alpha val="20000"/>
              </a:srgbClr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2" name="Oval 12"/>
            <p:cNvSpPr>
              <a:spLocks noChangeArrowheads="1"/>
            </p:cNvSpPr>
            <p:nvPr/>
          </p:nvSpPr>
          <p:spPr bwMode="auto">
            <a:xfrm>
              <a:off x="7893" y="4374"/>
              <a:ext cx="1440" cy="1440"/>
            </a:xfrm>
            <a:prstGeom prst="ellipse">
              <a:avLst/>
            </a:prstGeom>
            <a:solidFill>
              <a:srgbClr val="C0C0C0">
                <a:alpha val="20000"/>
              </a:srgbClr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13" name="Line 13"/>
          <p:cNvSpPr>
            <a:spLocks noChangeShapeType="1"/>
          </p:cNvSpPr>
          <p:nvPr/>
        </p:nvSpPr>
        <p:spPr bwMode="auto">
          <a:xfrm>
            <a:off x="6781800" y="2819400"/>
            <a:ext cx="7016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4" name="Line 14"/>
          <p:cNvSpPr>
            <a:spLocks noChangeShapeType="1"/>
          </p:cNvSpPr>
          <p:nvPr/>
        </p:nvSpPr>
        <p:spPr bwMode="auto">
          <a:xfrm flipV="1">
            <a:off x="6811963" y="2801938"/>
            <a:ext cx="701675" cy="685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5" name="Line 15"/>
          <p:cNvSpPr>
            <a:spLocks noChangeShapeType="1"/>
          </p:cNvSpPr>
          <p:nvPr/>
        </p:nvSpPr>
        <p:spPr bwMode="auto">
          <a:xfrm>
            <a:off x="6811963" y="3487738"/>
            <a:ext cx="7016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Line 16"/>
          <p:cNvSpPr>
            <a:spLocks noChangeShapeType="1"/>
          </p:cNvSpPr>
          <p:nvPr/>
        </p:nvSpPr>
        <p:spPr bwMode="auto">
          <a:xfrm>
            <a:off x="6811963" y="2801938"/>
            <a:ext cx="701675" cy="685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7" name="Line 17"/>
          <p:cNvSpPr>
            <a:spLocks noChangeShapeType="1"/>
          </p:cNvSpPr>
          <p:nvPr/>
        </p:nvSpPr>
        <p:spPr bwMode="auto">
          <a:xfrm rot="-5400000">
            <a:off x="6469063" y="3144838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8" name="Line 18"/>
          <p:cNvSpPr>
            <a:spLocks noChangeShapeType="1"/>
          </p:cNvSpPr>
          <p:nvPr/>
        </p:nvSpPr>
        <p:spPr bwMode="auto">
          <a:xfrm rot="-5400000">
            <a:off x="7170738" y="3144838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19" name="Line 19"/>
          <p:cNvSpPr>
            <a:spLocks noChangeShapeType="1"/>
          </p:cNvSpPr>
          <p:nvPr/>
        </p:nvSpPr>
        <p:spPr bwMode="auto">
          <a:xfrm>
            <a:off x="6811963" y="3487738"/>
            <a:ext cx="350837" cy="514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0" name="Line 20"/>
          <p:cNvSpPr>
            <a:spLocks noChangeShapeType="1"/>
          </p:cNvSpPr>
          <p:nvPr/>
        </p:nvSpPr>
        <p:spPr bwMode="auto">
          <a:xfrm flipH="1">
            <a:off x="7162800" y="3487738"/>
            <a:ext cx="350838" cy="514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1" name="Line 21"/>
          <p:cNvSpPr>
            <a:spLocks noChangeShapeType="1"/>
          </p:cNvSpPr>
          <p:nvPr/>
        </p:nvSpPr>
        <p:spPr bwMode="auto">
          <a:xfrm flipH="1" flipV="1">
            <a:off x="6286500" y="3659188"/>
            <a:ext cx="876300" cy="3429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2" name="Line 22"/>
          <p:cNvSpPr>
            <a:spLocks noChangeShapeType="1"/>
          </p:cNvSpPr>
          <p:nvPr/>
        </p:nvSpPr>
        <p:spPr bwMode="auto">
          <a:xfrm flipH="1">
            <a:off x="6988175" y="4002088"/>
            <a:ext cx="174625" cy="514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3" name="Line 23"/>
          <p:cNvSpPr>
            <a:spLocks noChangeShapeType="1"/>
          </p:cNvSpPr>
          <p:nvPr/>
        </p:nvSpPr>
        <p:spPr bwMode="auto">
          <a:xfrm flipV="1">
            <a:off x="7513638" y="2990850"/>
            <a:ext cx="1227137" cy="4968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4" name="Line 24"/>
          <p:cNvSpPr>
            <a:spLocks noChangeShapeType="1"/>
          </p:cNvSpPr>
          <p:nvPr/>
        </p:nvSpPr>
        <p:spPr bwMode="auto">
          <a:xfrm>
            <a:off x="6461125" y="2459038"/>
            <a:ext cx="350838" cy="1028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5" name="Line 25"/>
          <p:cNvSpPr>
            <a:spLocks noChangeShapeType="1"/>
          </p:cNvSpPr>
          <p:nvPr/>
        </p:nvSpPr>
        <p:spPr bwMode="auto">
          <a:xfrm>
            <a:off x="6461125" y="2459038"/>
            <a:ext cx="1052513" cy="3429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6" name="Line 26"/>
          <p:cNvSpPr>
            <a:spLocks noChangeShapeType="1"/>
          </p:cNvSpPr>
          <p:nvPr/>
        </p:nvSpPr>
        <p:spPr bwMode="auto">
          <a:xfrm>
            <a:off x="8039100" y="1962150"/>
            <a:ext cx="701675" cy="1028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7" name="Line 27"/>
          <p:cNvSpPr>
            <a:spLocks noChangeShapeType="1"/>
          </p:cNvSpPr>
          <p:nvPr/>
        </p:nvSpPr>
        <p:spPr bwMode="auto">
          <a:xfrm flipH="1">
            <a:off x="6286500" y="2459038"/>
            <a:ext cx="174625" cy="1200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8" name="Line 28"/>
          <p:cNvSpPr>
            <a:spLocks noChangeShapeType="1"/>
          </p:cNvSpPr>
          <p:nvPr/>
        </p:nvSpPr>
        <p:spPr bwMode="auto">
          <a:xfrm flipV="1">
            <a:off x="7162800" y="3659188"/>
            <a:ext cx="1401763" cy="3429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29" name="Line 29"/>
          <p:cNvSpPr>
            <a:spLocks noChangeShapeType="1"/>
          </p:cNvSpPr>
          <p:nvPr/>
        </p:nvSpPr>
        <p:spPr bwMode="auto">
          <a:xfrm>
            <a:off x="6461125" y="1944688"/>
            <a:ext cx="1052513" cy="857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0" name="Oval 30"/>
          <p:cNvSpPr>
            <a:spLocks noChangeArrowheads="1"/>
          </p:cNvSpPr>
          <p:nvPr/>
        </p:nvSpPr>
        <p:spPr bwMode="auto">
          <a:xfrm>
            <a:off x="7434263" y="2743200"/>
            <a:ext cx="139700" cy="1381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1" name="Oval 31"/>
          <p:cNvSpPr>
            <a:spLocks noChangeArrowheads="1"/>
          </p:cNvSpPr>
          <p:nvPr/>
        </p:nvSpPr>
        <p:spPr bwMode="auto">
          <a:xfrm>
            <a:off x="8004175" y="1917700"/>
            <a:ext cx="139700" cy="1365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2" name="Oval 32"/>
          <p:cNvSpPr>
            <a:spLocks noChangeArrowheads="1"/>
          </p:cNvSpPr>
          <p:nvPr/>
        </p:nvSpPr>
        <p:spPr bwMode="auto">
          <a:xfrm>
            <a:off x="6426200" y="1912938"/>
            <a:ext cx="141288" cy="1381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3" name="Oval 33"/>
          <p:cNvSpPr>
            <a:spLocks noChangeArrowheads="1"/>
          </p:cNvSpPr>
          <p:nvPr/>
        </p:nvSpPr>
        <p:spPr bwMode="auto">
          <a:xfrm>
            <a:off x="8677275" y="2917825"/>
            <a:ext cx="139700" cy="1381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4" name="Oval 34"/>
          <p:cNvSpPr>
            <a:spLocks noChangeArrowheads="1"/>
          </p:cNvSpPr>
          <p:nvPr/>
        </p:nvSpPr>
        <p:spPr bwMode="auto">
          <a:xfrm>
            <a:off x="6216650" y="3586163"/>
            <a:ext cx="139700" cy="1365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5" name="Oval 35"/>
          <p:cNvSpPr>
            <a:spLocks noChangeArrowheads="1"/>
          </p:cNvSpPr>
          <p:nvPr/>
        </p:nvSpPr>
        <p:spPr bwMode="auto">
          <a:xfrm>
            <a:off x="6413500" y="2406650"/>
            <a:ext cx="139700" cy="1381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6" name="Oval 36"/>
          <p:cNvSpPr>
            <a:spLocks noChangeArrowheads="1"/>
          </p:cNvSpPr>
          <p:nvPr/>
        </p:nvSpPr>
        <p:spPr bwMode="auto">
          <a:xfrm>
            <a:off x="6781800" y="2743200"/>
            <a:ext cx="141288" cy="1365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7" name="Oval 37"/>
          <p:cNvSpPr>
            <a:spLocks noChangeArrowheads="1"/>
          </p:cNvSpPr>
          <p:nvPr/>
        </p:nvSpPr>
        <p:spPr bwMode="auto">
          <a:xfrm>
            <a:off x="7467600" y="3429000"/>
            <a:ext cx="139700" cy="1381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8" name="Oval 38"/>
          <p:cNvSpPr>
            <a:spLocks noChangeArrowheads="1"/>
          </p:cNvSpPr>
          <p:nvPr/>
        </p:nvSpPr>
        <p:spPr bwMode="auto">
          <a:xfrm>
            <a:off x="6781800" y="3429000"/>
            <a:ext cx="141288" cy="1381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9" name="Oval 39"/>
          <p:cNvSpPr>
            <a:spLocks noChangeArrowheads="1"/>
          </p:cNvSpPr>
          <p:nvPr/>
        </p:nvSpPr>
        <p:spPr bwMode="auto">
          <a:xfrm>
            <a:off x="6931025" y="4464050"/>
            <a:ext cx="139700" cy="1381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0" name="Oval 40"/>
          <p:cNvSpPr>
            <a:spLocks noChangeArrowheads="1"/>
          </p:cNvSpPr>
          <p:nvPr/>
        </p:nvSpPr>
        <p:spPr bwMode="auto">
          <a:xfrm>
            <a:off x="8501063" y="3586163"/>
            <a:ext cx="141287" cy="1365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1" name="Oval 41"/>
          <p:cNvSpPr>
            <a:spLocks noChangeArrowheads="1"/>
          </p:cNvSpPr>
          <p:nvPr/>
        </p:nvSpPr>
        <p:spPr bwMode="auto">
          <a:xfrm>
            <a:off x="7092950" y="3921125"/>
            <a:ext cx="139700" cy="1365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2" name="Text Box 42"/>
          <p:cNvSpPr txBox="1">
            <a:spLocks noChangeArrowheads="1"/>
          </p:cNvSpPr>
          <p:nvPr/>
        </p:nvSpPr>
        <p:spPr bwMode="auto">
          <a:xfrm>
            <a:off x="7337425" y="2133600"/>
            <a:ext cx="527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600" b="1"/>
              <a:t>2</a:t>
            </a:r>
            <a:endParaRPr lang="en-US" sz="1800"/>
          </a:p>
        </p:txBody>
      </p:sp>
      <p:sp>
        <p:nvSpPr>
          <p:cNvPr id="102443" name="Text Box 43"/>
          <p:cNvSpPr txBox="1">
            <a:spLocks noChangeArrowheads="1"/>
          </p:cNvSpPr>
          <p:nvPr/>
        </p:nvSpPr>
        <p:spPr bwMode="auto">
          <a:xfrm>
            <a:off x="7467600" y="2819400"/>
            <a:ext cx="525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600" b="1"/>
              <a:t>3</a:t>
            </a:r>
            <a:endParaRPr lang="en-US" sz="1800"/>
          </a:p>
        </p:txBody>
      </p:sp>
      <p:sp>
        <p:nvSpPr>
          <p:cNvPr id="102444" name="Text Box 44"/>
          <p:cNvSpPr txBox="1">
            <a:spLocks noChangeArrowheads="1"/>
          </p:cNvSpPr>
          <p:nvPr/>
        </p:nvSpPr>
        <p:spPr bwMode="auto">
          <a:xfrm>
            <a:off x="5584825" y="3676650"/>
            <a:ext cx="527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600" b="1"/>
              <a:t>1</a:t>
            </a:r>
            <a:endParaRPr lang="en-US" sz="1800"/>
          </a:p>
        </p:txBody>
      </p:sp>
      <p:sp>
        <p:nvSpPr>
          <p:cNvPr id="102445" name="Oval 45"/>
          <p:cNvSpPr>
            <a:spLocks noChangeArrowheads="1"/>
          </p:cNvSpPr>
          <p:nvPr/>
        </p:nvSpPr>
        <p:spPr bwMode="auto">
          <a:xfrm>
            <a:off x="7467600" y="3429000"/>
            <a:ext cx="139700" cy="1381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6" name="Oval 46"/>
          <p:cNvSpPr>
            <a:spLocks noChangeArrowheads="1"/>
          </p:cNvSpPr>
          <p:nvPr/>
        </p:nvSpPr>
        <p:spPr bwMode="auto">
          <a:xfrm>
            <a:off x="6781800" y="2743200"/>
            <a:ext cx="141288" cy="1365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7" name="Oval 47"/>
          <p:cNvSpPr>
            <a:spLocks noChangeArrowheads="1"/>
          </p:cNvSpPr>
          <p:nvPr/>
        </p:nvSpPr>
        <p:spPr bwMode="auto">
          <a:xfrm>
            <a:off x="6781800" y="3429000"/>
            <a:ext cx="141288" cy="1381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8" name="Oval 48"/>
          <p:cNvSpPr>
            <a:spLocks noChangeArrowheads="1"/>
          </p:cNvSpPr>
          <p:nvPr/>
        </p:nvSpPr>
        <p:spPr bwMode="auto">
          <a:xfrm>
            <a:off x="7434263" y="2743200"/>
            <a:ext cx="139700" cy="1381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9" name="Text Box 49"/>
          <p:cNvSpPr txBox="1">
            <a:spLocks noChangeArrowheads="1"/>
          </p:cNvSpPr>
          <p:nvPr/>
        </p:nvSpPr>
        <p:spPr bwMode="auto">
          <a:xfrm>
            <a:off x="4724400" y="5089525"/>
            <a:ext cx="4432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ru-RU" sz="1600"/>
              <a:t>S. B. Seidman</a:t>
            </a:r>
            <a:r>
              <a:rPr lang="en-US" sz="1600"/>
              <a:t>, Social Networks, </a:t>
            </a:r>
            <a:r>
              <a:rPr lang="en-US" sz="1600" b="1"/>
              <a:t>5</a:t>
            </a:r>
            <a:r>
              <a:rPr lang="en-US" sz="1600"/>
              <a:t>, 269 (1983).</a:t>
            </a:r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9" grpId="0" animBg="1"/>
      <p:bldP spid="102419" grpId="1" animBg="1"/>
      <p:bldP spid="102420" grpId="0" animBg="1"/>
      <p:bldP spid="102420" grpId="1" animBg="1"/>
      <p:bldP spid="102421" grpId="0" animBg="1"/>
      <p:bldP spid="102421" grpId="1" animBg="1"/>
      <p:bldP spid="102422" grpId="0" animBg="1"/>
      <p:bldP spid="102422" grpId="1" animBg="1"/>
      <p:bldP spid="102423" grpId="0" animBg="1"/>
      <p:bldP spid="102423" grpId="1" animBg="1"/>
      <p:bldP spid="102424" grpId="0" animBg="1"/>
      <p:bldP spid="102424" grpId="1" animBg="1"/>
      <p:bldP spid="102425" grpId="0" animBg="1"/>
      <p:bldP spid="102425" grpId="1" animBg="1"/>
      <p:bldP spid="102426" grpId="0" animBg="1"/>
      <p:bldP spid="102426" grpId="1" animBg="1"/>
      <p:bldP spid="102427" grpId="0" animBg="1"/>
      <p:bldP spid="102427" grpId="1" animBg="1"/>
      <p:bldP spid="102428" grpId="0" animBg="1"/>
      <p:bldP spid="102428" grpId="1" animBg="1"/>
      <p:bldP spid="102429" grpId="0" animBg="1"/>
      <p:bldP spid="102429" grpId="1" animBg="1"/>
      <p:bldP spid="102431" grpId="0" animBg="1"/>
      <p:bldP spid="102431" grpId="1" animBg="1"/>
      <p:bldP spid="102432" grpId="0" animBg="1"/>
      <p:bldP spid="102432" grpId="1" animBg="1"/>
      <p:bldP spid="102433" grpId="0" animBg="1"/>
      <p:bldP spid="102433" grpId="1" animBg="1"/>
      <p:bldP spid="102434" grpId="0" animBg="1"/>
      <p:bldP spid="102434" grpId="1" animBg="1"/>
      <p:bldP spid="102435" grpId="0" animBg="1"/>
      <p:bldP spid="102435" grpId="1" animBg="1"/>
      <p:bldP spid="102439" grpId="0" animBg="1"/>
      <p:bldP spid="102439" grpId="1" animBg="1"/>
      <p:bldP spid="102440" grpId="0" animBg="1"/>
      <p:bldP spid="102440" grpId="1" animBg="1"/>
      <p:bldP spid="102441" grpId="0" animBg="1"/>
      <p:bldP spid="102441" grpId="1" animBg="1"/>
      <p:bldP spid="102442" grpId="0"/>
      <p:bldP spid="102443" grpId="0"/>
      <p:bldP spid="102444" grpId="0"/>
      <p:bldP spid="102445" grpId="0" animBg="1"/>
      <p:bldP spid="102446" grpId="0" animBg="1"/>
      <p:bldP spid="102447" grpId="0" animBg="1"/>
      <p:bldP spid="1024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Line 3"/>
          <p:cNvSpPr>
            <a:spLocks noChangeShapeType="1"/>
          </p:cNvSpPr>
          <p:nvPr/>
        </p:nvSpPr>
        <p:spPr bwMode="auto">
          <a:xfrm>
            <a:off x="0" y="455613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152400" y="-76200"/>
            <a:ext cx="8686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/>
              <a:t>Identifying efficient spreaders in the hospital network (SIR)</a:t>
            </a:r>
            <a:endParaRPr lang="en-US" b="1">
              <a:solidFill>
                <a:srgbClr val="6600FF"/>
              </a:solidFill>
            </a:endParaRPr>
          </a:p>
        </p:txBody>
      </p:sp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152400" y="2819400"/>
            <a:ext cx="3810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B.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/>
              <a:t>For fixed </a:t>
            </a:r>
            <a:r>
              <a:rPr lang="en-US" sz="2400" i="1"/>
              <a:t>k</a:t>
            </a:r>
            <a:r>
              <a:rPr lang="en-US" sz="2400"/>
              <a:t>-shell </a:t>
            </a:r>
            <a:r>
              <a:rPr lang="en-US" sz="2400" b="1" i="1"/>
              <a:t>&lt;M&gt;</a:t>
            </a:r>
          </a:p>
          <a:p>
            <a:pPr>
              <a:defRPr/>
            </a:pPr>
            <a:r>
              <a:rPr lang="en-US" sz="2400"/>
              <a:t>is independent of</a:t>
            </a:r>
            <a:r>
              <a:rPr lang="en-US" sz="2400" b="1" i="1"/>
              <a:t> k.</a:t>
            </a:r>
            <a:endParaRPr lang="ru-RU" sz="2400" b="1" i="1"/>
          </a:p>
        </p:txBody>
      </p:sp>
      <p:sp>
        <p:nvSpPr>
          <p:cNvPr id="22535" name="Text Box 35"/>
          <p:cNvSpPr txBox="1">
            <a:spLocks noChangeArrowheads="1"/>
          </p:cNvSpPr>
          <p:nvPr/>
        </p:nvSpPr>
        <p:spPr bwMode="auto">
          <a:xfrm>
            <a:off x="0" y="609600"/>
            <a:ext cx="9169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AutoNum type="arabicParenBoth"/>
              <a:tabLst>
                <a:tab pos="0" algn="l"/>
              </a:tabLst>
            </a:pPr>
            <a:r>
              <a:rPr lang="en-US"/>
              <a:t> For every individual </a:t>
            </a:r>
            <a:r>
              <a:rPr lang="en-US" b="1" i="1"/>
              <a:t>i </a:t>
            </a:r>
            <a:r>
              <a:rPr lang="en-US"/>
              <a:t>measure the average fraction of individuals </a:t>
            </a:r>
            <a:r>
              <a:rPr lang="en-US" b="1" i="1"/>
              <a:t>M</a:t>
            </a:r>
            <a:r>
              <a:rPr lang="en-US" b="1" i="1" baseline="-25000"/>
              <a:t>i</a:t>
            </a:r>
            <a:r>
              <a:rPr lang="en-US" b="1" i="1"/>
              <a:t> </a:t>
            </a:r>
          </a:p>
          <a:p>
            <a:pPr>
              <a:tabLst>
                <a:tab pos="0" algn="l"/>
              </a:tabLst>
            </a:pPr>
            <a:r>
              <a:rPr lang="en-US"/>
              <a:t>he or she would infect (spreading efficiency).</a:t>
            </a:r>
          </a:p>
          <a:p>
            <a:pPr>
              <a:tabLst>
                <a:tab pos="0" algn="l"/>
              </a:tabLst>
            </a:pPr>
            <a:r>
              <a:rPr lang="en-US"/>
              <a:t>(2) Group individuals based on the number of connections and the k-shell value.</a:t>
            </a:r>
            <a:endParaRPr lang="ru-RU"/>
          </a:p>
        </p:txBody>
      </p:sp>
      <p:sp>
        <p:nvSpPr>
          <p:cNvPr id="85028" name="Text Box 36"/>
          <p:cNvSpPr txBox="1">
            <a:spLocks noChangeArrowheads="1"/>
          </p:cNvSpPr>
          <p:nvPr/>
        </p:nvSpPr>
        <p:spPr bwMode="auto">
          <a:xfrm>
            <a:off x="990600" y="5562600"/>
            <a:ext cx="7329488" cy="11303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Three candidates:</a:t>
            </a:r>
          </a:p>
          <a:p>
            <a:pPr algn="ctr"/>
            <a:r>
              <a:rPr lang="en-US" sz="3200"/>
              <a:t>Degree, </a:t>
            </a:r>
            <a:r>
              <a:rPr lang="en-US" sz="3200" i="1"/>
              <a:t>k</a:t>
            </a:r>
            <a:r>
              <a:rPr lang="en-US" sz="3200"/>
              <a:t>-shell, betweenness centrality</a:t>
            </a:r>
            <a:endParaRPr lang="ru-RU" sz="320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ph sz="quarter" idx="3"/>
          </p:nvPr>
        </p:nvGraphicFramePr>
        <p:xfrm>
          <a:off x="4114800" y="1916113"/>
          <a:ext cx="5000625" cy="3494087"/>
        </p:xfrm>
        <a:graphic>
          <a:graphicData uri="http://schemas.openxmlformats.org/presentationml/2006/ole">
            <p:oleObj spid="_x0000_s24578" name="Graph" r:id="rId3" imgW="7315200" imgH="5118100" progId="">
              <p:embed/>
            </p:oleObj>
          </a:graphicData>
        </a:graphic>
      </p:graphicFrame>
      <p:sp>
        <p:nvSpPr>
          <p:cNvPr id="85017" name="Oval 25"/>
          <p:cNvSpPr>
            <a:spLocks noChangeArrowheads="1"/>
          </p:cNvSpPr>
          <p:nvPr/>
        </p:nvSpPr>
        <p:spPr bwMode="auto">
          <a:xfrm>
            <a:off x="5867400" y="1981200"/>
            <a:ext cx="1066800" cy="10668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8" name="Text Box 50"/>
          <p:cNvSpPr txBox="1">
            <a:spLocks noChangeArrowheads="1"/>
          </p:cNvSpPr>
          <p:nvPr/>
        </p:nvSpPr>
        <p:spPr bwMode="auto">
          <a:xfrm rot="-5400000">
            <a:off x="3159919" y="3051969"/>
            <a:ext cx="1941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Times New Roman" charset="0"/>
              </a:rPr>
              <a:t>Degree</a:t>
            </a:r>
            <a:endParaRPr lang="ru-RU" sz="3600">
              <a:latin typeface="Times New Roman" charset="0"/>
            </a:endParaRPr>
          </a:p>
        </p:txBody>
      </p:sp>
      <p:sp>
        <p:nvSpPr>
          <p:cNvPr id="22539" name="Text Box 51"/>
          <p:cNvSpPr txBox="1">
            <a:spLocks noChangeArrowheads="1"/>
          </p:cNvSpPr>
          <p:nvPr/>
        </p:nvSpPr>
        <p:spPr bwMode="auto">
          <a:xfrm>
            <a:off x="5791200" y="4921250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i="1">
                <a:latin typeface="Times New Roman" charset="0"/>
              </a:rPr>
              <a:t>k</a:t>
            </a:r>
            <a:r>
              <a:rPr lang="en-US" sz="3600">
                <a:latin typeface="Times New Roman" charset="0"/>
              </a:rPr>
              <a:t>-shell</a:t>
            </a:r>
            <a:endParaRPr lang="ru-RU" sz="3600">
              <a:latin typeface="Times New Roman" charset="0"/>
            </a:endParaRPr>
          </a:p>
        </p:txBody>
      </p:sp>
      <p:sp>
        <p:nvSpPr>
          <p:cNvPr id="85044" name="Text Box 52"/>
          <p:cNvSpPr txBox="1">
            <a:spLocks noChangeArrowheads="1"/>
          </p:cNvSpPr>
          <p:nvPr/>
        </p:nvSpPr>
        <p:spPr bwMode="auto">
          <a:xfrm>
            <a:off x="8045450" y="1524000"/>
            <a:ext cx="59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M</a:t>
            </a:r>
            <a:endParaRPr lang="ru-RU" sz="3600" b="1" i="1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152400" y="1676400"/>
            <a:ext cx="40386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/>
              <a:t>Most efficient spreaders occupy high </a:t>
            </a:r>
            <a:r>
              <a:rPr lang="en-US" sz="2400" i="1"/>
              <a:t>k</a:t>
            </a:r>
            <a:r>
              <a:rPr lang="en-US" sz="2400"/>
              <a:t>-shells.</a:t>
            </a:r>
            <a:endParaRPr lang="ru-RU" sz="2400"/>
          </a:p>
        </p:txBody>
      </p:sp>
      <p:sp>
        <p:nvSpPr>
          <p:cNvPr id="85046" name="Text Box 54"/>
          <p:cNvSpPr txBox="1">
            <a:spLocks noChangeArrowheads="1"/>
          </p:cNvSpPr>
          <p:nvPr/>
        </p:nvSpPr>
        <p:spPr bwMode="auto">
          <a:xfrm>
            <a:off x="152400" y="4044950"/>
            <a:ext cx="3810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/>
              <a:t>A lot of hubs are inefficient spreaders.</a:t>
            </a:r>
            <a:endParaRPr lang="ru-RU" sz="2400" b="1" i="1"/>
          </a:p>
        </p:txBody>
      </p:sp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5029200" y="2590801"/>
            <a:ext cx="3290888" cy="228599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7513638" y="1916113"/>
            <a:ext cx="258762" cy="10668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9" grpId="0" animBg="1"/>
      <p:bldP spid="85028" grpId="0" animBg="1"/>
      <p:bldP spid="85017" grpId="0" animBg="1"/>
      <p:bldP spid="85045" grpId="0" animBg="1"/>
      <p:bldP spid="85046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Line 3"/>
          <p:cNvSpPr>
            <a:spLocks noChangeShapeType="1"/>
          </p:cNvSpPr>
          <p:nvPr/>
        </p:nvSpPr>
        <p:spPr bwMode="auto">
          <a:xfrm>
            <a:off x="0" y="455613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152400" y="-76200"/>
            <a:ext cx="8686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/>
              <a:t>Imprecision functions test the merits of degree, k-shell and centrality</a:t>
            </a:r>
            <a:endParaRPr lang="en-US" b="1">
              <a:solidFill>
                <a:srgbClr val="6600FF"/>
              </a:solidFill>
            </a:endParaRP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0" y="533400"/>
            <a:ext cx="8153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tabLst>
                <a:tab pos="0" algn="l"/>
              </a:tabLst>
            </a:pPr>
            <a:r>
              <a:rPr lang="en-US"/>
              <a:t>For given percentage </a:t>
            </a:r>
            <a:r>
              <a:rPr lang="en-US" b="1" i="1"/>
              <a:t>p</a:t>
            </a:r>
          </a:p>
          <a:p>
            <a:pPr marL="342900" indent="-342900">
              <a:buFontTx/>
              <a:buChar char="•"/>
              <a:tabLst>
                <a:tab pos="0" algn="l"/>
              </a:tabLst>
            </a:pPr>
            <a:r>
              <a:rPr lang="en-US"/>
              <a:t>Find </a:t>
            </a:r>
            <a:r>
              <a:rPr lang="en-US" b="1" i="1"/>
              <a:t>Np </a:t>
            </a:r>
            <a:r>
              <a:rPr lang="en-US"/>
              <a:t>the most efficient spreaders  (as measured by </a:t>
            </a:r>
            <a:r>
              <a:rPr lang="en-US" b="1" i="1"/>
              <a:t>M</a:t>
            </a:r>
            <a:r>
              <a:rPr lang="en-US"/>
              <a:t>)</a:t>
            </a:r>
            <a:endParaRPr lang="en-US" b="1" i="1"/>
          </a:p>
          <a:p>
            <a:pPr marL="342900" indent="-342900">
              <a:buFontTx/>
              <a:buChar char="•"/>
              <a:tabLst>
                <a:tab pos="0" algn="l"/>
              </a:tabLst>
            </a:pPr>
            <a:r>
              <a:rPr lang="en-US"/>
              <a:t>Calculate the average infected mass </a:t>
            </a:r>
            <a:r>
              <a:rPr lang="en-US" b="1" i="1"/>
              <a:t>M</a:t>
            </a:r>
            <a:r>
              <a:rPr lang="en-US" b="1" i="1" baseline="-25000"/>
              <a:t>EFF</a:t>
            </a:r>
            <a:r>
              <a:rPr lang="en-US" i="1"/>
              <a:t>.</a:t>
            </a:r>
          </a:p>
          <a:p>
            <a:pPr marL="342900" indent="-342900">
              <a:buFontTx/>
              <a:buChar char="•"/>
              <a:tabLst>
                <a:tab pos="0" algn="l"/>
              </a:tabLst>
            </a:pPr>
            <a:r>
              <a:rPr lang="en-US"/>
              <a:t>Find </a:t>
            </a:r>
            <a:r>
              <a:rPr lang="en-US" b="1" i="1"/>
              <a:t>Np </a:t>
            </a:r>
            <a:r>
              <a:rPr lang="en-US"/>
              <a:t>the nodes with highest </a:t>
            </a:r>
            <a:r>
              <a:rPr lang="en-US" b="1" i="1"/>
              <a:t>k-shell</a:t>
            </a:r>
            <a:r>
              <a:rPr lang="en-US"/>
              <a:t> indices.</a:t>
            </a:r>
          </a:p>
          <a:p>
            <a:pPr marL="342900" indent="-342900">
              <a:buFontTx/>
              <a:buChar char="•"/>
              <a:tabLst>
                <a:tab pos="0" algn="l"/>
              </a:tabLst>
            </a:pPr>
            <a:r>
              <a:rPr lang="en-US"/>
              <a:t>Calculate the average infected mass </a:t>
            </a:r>
            <a:r>
              <a:rPr lang="en-US" b="1" i="1"/>
              <a:t>M</a:t>
            </a:r>
            <a:r>
              <a:rPr lang="en-US" b="1" i="1" baseline="-25000"/>
              <a:t>kshell.</a:t>
            </a:r>
            <a:endParaRPr lang="en-US" i="1"/>
          </a:p>
          <a:p>
            <a:pPr marL="342900" indent="-342900">
              <a:buFontTx/>
              <a:buChar char="•"/>
              <a:tabLst>
                <a:tab pos="0" algn="l"/>
              </a:tabLst>
            </a:pPr>
            <a:endParaRPr lang="ru-RU" i="1"/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762000" y="5788025"/>
            <a:ext cx="7924800" cy="88582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/>
              <a:t>k</a:t>
            </a:r>
            <a:r>
              <a:rPr lang="en-US" sz="2400"/>
              <a:t>-shell is the most robust spreading efficiency indicatior.</a:t>
            </a:r>
          </a:p>
          <a:p>
            <a:pPr algn="ctr"/>
            <a:r>
              <a:rPr lang="en-US" sz="2400"/>
              <a:t>(followed by degree and betweenness centrality)</a:t>
            </a:r>
            <a:endParaRPr lang="ru-RU" sz="2400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09600" y="2362200"/>
            <a:ext cx="3279775" cy="1636713"/>
            <a:chOff x="432" y="1632"/>
            <a:chExt cx="2066" cy="1031"/>
          </a:xfrm>
        </p:grpSpPr>
        <p:sp>
          <p:nvSpPr>
            <p:cNvPr id="23569" name="Text Box 5"/>
            <p:cNvSpPr txBox="1">
              <a:spLocks noChangeArrowheads="1"/>
            </p:cNvSpPr>
            <p:nvPr/>
          </p:nvSpPr>
          <p:spPr bwMode="auto">
            <a:xfrm>
              <a:off x="672" y="1632"/>
              <a:ext cx="1776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Imprecision function:</a:t>
              </a:r>
              <a:endParaRPr lang="ru-RU" b="1"/>
            </a:p>
          </p:txBody>
        </p:sp>
        <p:graphicFrame>
          <p:nvGraphicFramePr>
            <p:cNvPr id="23555" name="Object 3"/>
            <p:cNvGraphicFramePr>
              <a:graphicFrameLocks noChangeAspect="1"/>
            </p:cNvGraphicFramePr>
            <p:nvPr/>
          </p:nvGraphicFramePr>
          <p:xfrm>
            <a:off x="432" y="1968"/>
            <a:ext cx="2066" cy="695"/>
          </p:xfrm>
          <a:graphic>
            <a:graphicData uri="http://schemas.openxmlformats.org/presentationml/2006/ole">
              <p:oleObj spid="_x0000_s25603" name="Equation" r:id="rId3" imgW="7315200" imgH="2463800" progId="Equation.3">
                <p:embed/>
              </p:oleObj>
            </a:graphicData>
          </a:graphic>
        </p:graphicFrame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800600" y="2281238"/>
            <a:ext cx="4419600" cy="2992437"/>
            <a:chOff x="3024" y="1437"/>
            <a:chExt cx="2784" cy="1885"/>
          </a:xfrm>
        </p:grpSpPr>
        <p:graphicFrame>
          <p:nvGraphicFramePr>
            <p:cNvPr id="23554" name="Object 2"/>
            <p:cNvGraphicFramePr>
              <a:graphicFrameLocks noChangeAspect="1"/>
            </p:cNvGraphicFramePr>
            <p:nvPr/>
          </p:nvGraphicFramePr>
          <p:xfrm>
            <a:off x="3194" y="1437"/>
            <a:ext cx="2614" cy="1827"/>
          </p:xfrm>
          <a:graphic>
            <a:graphicData uri="http://schemas.openxmlformats.org/presentationml/2006/ole">
              <p:oleObj spid="_x0000_s25602" name="Graph" r:id="rId4" imgW="7315200" imgH="5118100" progId="">
                <p:embed/>
              </p:oleObj>
            </a:graphicData>
          </a:graphic>
        </p:graphicFrame>
        <p:sp>
          <p:nvSpPr>
            <p:cNvPr id="23564" name="Text Box 18"/>
            <p:cNvSpPr txBox="1">
              <a:spLocks noChangeArrowheads="1"/>
            </p:cNvSpPr>
            <p:nvPr/>
          </p:nvSpPr>
          <p:spPr bwMode="auto">
            <a:xfrm>
              <a:off x="4176" y="3072"/>
              <a:ext cx="93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Percentage</a:t>
              </a:r>
              <a:endParaRPr lang="ru-RU"/>
            </a:p>
          </p:txBody>
        </p:sp>
        <p:sp>
          <p:nvSpPr>
            <p:cNvPr id="23565" name="Text Box 19"/>
            <p:cNvSpPr txBox="1">
              <a:spLocks noChangeArrowheads="1"/>
            </p:cNvSpPr>
            <p:nvPr/>
          </p:nvSpPr>
          <p:spPr bwMode="auto">
            <a:xfrm rot="-5400000">
              <a:off x="2682" y="2118"/>
              <a:ext cx="93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Imprecision</a:t>
              </a:r>
              <a:endParaRPr lang="ru-RU"/>
            </a:p>
          </p:txBody>
        </p:sp>
        <p:sp>
          <p:nvSpPr>
            <p:cNvPr id="23566" name="Text Box 20"/>
            <p:cNvSpPr txBox="1">
              <a:spLocks noChangeArrowheads="1"/>
            </p:cNvSpPr>
            <p:nvPr/>
          </p:nvSpPr>
          <p:spPr bwMode="auto">
            <a:xfrm>
              <a:off x="4322" y="2342"/>
              <a:ext cx="6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i="1">
                  <a:solidFill>
                    <a:srgbClr val="008000"/>
                  </a:solidFill>
                </a:rPr>
                <a:t>k</a:t>
              </a:r>
              <a:r>
                <a:rPr lang="en-US" b="1">
                  <a:solidFill>
                    <a:srgbClr val="008000"/>
                  </a:solidFill>
                </a:rPr>
                <a:t>-shell</a:t>
              </a:r>
              <a:endParaRPr lang="ru-RU" b="1">
                <a:solidFill>
                  <a:srgbClr val="008000"/>
                </a:solidFill>
              </a:endParaRPr>
            </a:p>
          </p:txBody>
        </p:sp>
        <p:sp>
          <p:nvSpPr>
            <p:cNvPr id="23567" name="Text Box 21"/>
            <p:cNvSpPr txBox="1">
              <a:spLocks noChangeArrowheads="1"/>
            </p:cNvSpPr>
            <p:nvPr/>
          </p:nvSpPr>
          <p:spPr bwMode="auto">
            <a:xfrm>
              <a:off x="4224" y="1910"/>
              <a:ext cx="6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degree</a:t>
              </a:r>
              <a:endParaRPr lang="ru-RU" b="1">
                <a:solidFill>
                  <a:srgbClr val="FF0000"/>
                </a:solidFill>
              </a:endParaRPr>
            </a:p>
          </p:txBody>
        </p:sp>
        <p:sp>
          <p:nvSpPr>
            <p:cNvPr id="23568" name="Text Box 22"/>
            <p:cNvSpPr txBox="1">
              <a:spLocks noChangeArrowheads="1"/>
            </p:cNvSpPr>
            <p:nvPr/>
          </p:nvSpPr>
          <p:spPr bwMode="auto">
            <a:xfrm>
              <a:off x="3772" y="1545"/>
              <a:ext cx="152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 err="1">
                  <a:solidFill>
                    <a:srgbClr val="0000FF"/>
                  </a:solidFill>
                </a:rPr>
                <a:t>betweenness</a:t>
              </a:r>
              <a:r>
                <a:rPr lang="en-US" sz="1800" b="1" dirty="0">
                  <a:solidFill>
                    <a:srgbClr val="0000FF"/>
                  </a:solidFill>
                </a:rPr>
                <a:t> centrality</a:t>
              </a:r>
              <a:endParaRPr lang="ru-RU" sz="18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2905" name="Text Box 25"/>
          <p:cNvSpPr txBox="1">
            <a:spLocks noChangeArrowheads="1"/>
          </p:cNvSpPr>
          <p:nvPr/>
        </p:nvSpPr>
        <p:spPr bwMode="auto">
          <a:xfrm>
            <a:off x="762000" y="4354513"/>
            <a:ext cx="3551238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Measure the imprecision for </a:t>
            </a:r>
          </a:p>
          <a:p>
            <a:pPr algn="ctr"/>
            <a:r>
              <a:rPr lang="en-US"/>
              <a:t>K-shell, degree and centrality.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7" grpId="0" animBg="1"/>
      <p:bldP spid="1229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Line 3"/>
          <p:cNvSpPr>
            <a:spLocks noChangeShapeType="1"/>
          </p:cNvSpPr>
          <p:nvPr/>
        </p:nvSpPr>
        <p:spPr bwMode="auto">
          <a:xfrm>
            <a:off x="0" y="455613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152400" y="-76200"/>
            <a:ext cx="86868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/>
              <a:t>Multiple Source Spreading</a:t>
            </a:r>
            <a:endParaRPr lang="en-US" b="1" dirty="0"/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457200" y="6015335"/>
            <a:ext cx="8458200" cy="46166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Multiple source spreading is enhanced when one “repels” sources. 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8" name="Picture 17" descr="fig3d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81000" y="1524000"/>
            <a:ext cx="5029200" cy="3886200"/>
          </a:xfrm>
          <a:prstGeom prst="rect">
            <a:avLst/>
          </a:prstGeom>
        </p:spPr>
      </p:pic>
      <p:graphicFrame>
        <p:nvGraphicFramePr>
          <p:cNvPr id="115765" name="Object 4"/>
          <p:cNvGraphicFramePr>
            <a:graphicFrameLocks noChangeAspect="1"/>
          </p:cNvGraphicFramePr>
          <p:nvPr/>
        </p:nvGraphicFramePr>
        <p:xfrm>
          <a:off x="5791200" y="1752600"/>
          <a:ext cx="3048000" cy="3052386"/>
        </p:xfrm>
        <a:graphic>
          <a:graphicData uri="http://schemas.openxmlformats.org/presentationml/2006/ole">
            <p:oleObj spid="_x0000_s29700" name="Bitmap Image" r:id="rId5" imgW="5106113" imgH="5114286" progId="">
              <p:embed/>
            </p:oleObj>
          </a:graphicData>
        </a:graphic>
      </p:graphicFrame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04800" y="533400"/>
            <a:ext cx="85344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150000"/>
              </a:lnSpc>
              <a:tabLst>
                <a:tab pos="0" algn="l"/>
              </a:tabLst>
            </a:pPr>
            <a:r>
              <a:rPr lang="en-US" sz="2400" dirty="0" smtClean="0"/>
              <a:t>What happens if virus starts from several origins simultaneously?</a:t>
            </a:r>
            <a:endParaRPr lang="ru-RU" sz="2400" dirty="0"/>
          </a:p>
        </p:txBody>
      </p:sp>
      <p:sp>
        <p:nvSpPr>
          <p:cNvPr id="21" name="Rectangle 20"/>
          <p:cNvSpPr/>
          <p:nvPr/>
        </p:nvSpPr>
        <p:spPr>
          <a:xfrm>
            <a:off x="-457200" y="1148953"/>
            <a:ext cx="1371600" cy="832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7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Line 4"/>
          <p:cNvSpPr>
            <a:spLocks noChangeShapeType="1"/>
          </p:cNvSpPr>
          <p:nvPr/>
        </p:nvSpPr>
        <p:spPr bwMode="auto">
          <a:xfrm>
            <a:off x="0" y="455613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52400" y="-76200"/>
            <a:ext cx="8686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/>
              <a:t>Identifying efficient spreaders in the hospital network (SIS)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533400" y="441325"/>
            <a:ext cx="815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150000"/>
              </a:lnSpc>
              <a:tabLst>
                <a:tab pos="0" algn="l"/>
              </a:tabLst>
            </a:pPr>
            <a:r>
              <a:rPr lang="en-US"/>
              <a:t>SIS: Number of infected nodes reaches endemic state (equilibrium)</a:t>
            </a:r>
          </a:p>
          <a:p>
            <a:pPr marL="342900" indent="-342900" algn="ctr">
              <a:lnSpc>
                <a:spcPct val="150000"/>
              </a:lnSpc>
              <a:tabLst>
                <a:tab pos="0" algn="l"/>
              </a:tabLst>
            </a:pPr>
            <a:r>
              <a:rPr lang="en-US"/>
              <a:t>Persistence </a:t>
            </a:r>
            <a:r>
              <a:rPr lang="el-GR" b="1" i="1">
                <a:ea typeface="Arial" charset="0"/>
                <a:cs typeface="Arial" charset="0"/>
              </a:rPr>
              <a:t>ρ</a:t>
            </a:r>
            <a:r>
              <a:rPr lang="en-US" b="1" i="1" baseline="-25000">
                <a:ea typeface="Arial" charset="0"/>
                <a:cs typeface="Arial" charset="0"/>
              </a:rPr>
              <a:t>i</a:t>
            </a:r>
            <a:r>
              <a:rPr lang="en-US" b="1" i="1">
                <a:ea typeface="Arial" charset="0"/>
                <a:cs typeface="Arial" charset="0"/>
              </a:rPr>
              <a:t>(t)</a:t>
            </a:r>
            <a:r>
              <a:rPr lang="en-US" b="1" i="1" baseline="-25000">
                <a:ea typeface="Arial" charset="0"/>
                <a:cs typeface="Arial" charset="0"/>
              </a:rPr>
              <a:t>   </a:t>
            </a:r>
            <a:r>
              <a:rPr lang="en-US"/>
              <a:t>(probability node </a:t>
            </a:r>
            <a:r>
              <a:rPr lang="en-US" b="1" i="1"/>
              <a:t>i</a:t>
            </a:r>
            <a:r>
              <a:rPr lang="en-US"/>
              <a:t> is infected at time </a:t>
            </a:r>
            <a:r>
              <a:rPr lang="en-US" b="1" i="1"/>
              <a:t>t</a:t>
            </a:r>
            <a:r>
              <a:rPr lang="en-US"/>
              <a:t>) </a:t>
            </a:r>
            <a:endParaRPr lang="ru-RU"/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990600" y="5254625"/>
            <a:ext cx="7162800" cy="46037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High k-shells form a reservoir where virus can exist locally.</a:t>
            </a:r>
            <a:endParaRPr lang="ru-RU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17525" y="1447800"/>
            <a:ext cx="5083175" cy="3657600"/>
            <a:chOff x="326" y="912"/>
            <a:chExt cx="3202" cy="2304"/>
          </a:xfrm>
        </p:grpSpPr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326" y="1084"/>
              <a:ext cx="3202" cy="2132"/>
              <a:chOff x="326" y="960"/>
              <a:chExt cx="3202" cy="2132"/>
            </a:xfrm>
          </p:grpSpPr>
          <p:graphicFrame>
            <p:nvGraphicFramePr>
              <p:cNvPr id="28677" name="Object 5"/>
              <p:cNvGraphicFramePr>
                <a:graphicFrameLocks noChangeAspect="1"/>
              </p:cNvGraphicFramePr>
              <p:nvPr/>
            </p:nvGraphicFramePr>
            <p:xfrm>
              <a:off x="1104" y="960"/>
              <a:ext cx="2424" cy="1859"/>
            </p:xfrm>
            <a:graphic>
              <a:graphicData uri="http://schemas.openxmlformats.org/presentationml/2006/ole">
                <p:oleObj spid="_x0000_s31749" name="Graph" r:id="rId3" imgW="7315200" imgH="5613400" progId="">
                  <p:embed/>
                </p:oleObj>
              </a:graphicData>
            </a:graphic>
          </p:graphicFrame>
          <p:sp>
            <p:nvSpPr>
              <p:cNvPr id="28689" name="Text Box 35"/>
              <p:cNvSpPr txBox="1">
                <a:spLocks noChangeArrowheads="1"/>
              </p:cNvSpPr>
              <p:nvPr/>
            </p:nvSpPr>
            <p:spPr bwMode="auto">
              <a:xfrm rot="-5400000">
                <a:off x="544" y="1664"/>
                <a:ext cx="948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>
                    <a:latin typeface="Times New Roman" charset="0"/>
                  </a:rPr>
                  <a:t>Degree</a:t>
                </a:r>
                <a:endParaRPr lang="ru-RU" sz="3600">
                  <a:latin typeface="Times New Roman" charset="0"/>
                </a:endParaRPr>
              </a:p>
            </p:txBody>
          </p:sp>
          <p:sp>
            <p:nvSpPr>
              <p:cNvPr id="28690" name="Text Box 36"/>
              <p:cNvSpPr txBox="1">
                <a:spLocks noChangeArrowheads="1"/>
              </p:cNvSpPr>
              <p:nvPr/>
            </p:nvSpPr>
            <p:spPr bwMode="auto">
              <a:xfrm>
                <a:off x="1824" y="2688"/>
                <a:ext cx="88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 i="1">
                    <a:latin typeface="Times New Roman" charset="0"/>
                  </a:rPr>
                  <a:t>k</a:t>
                </a:r>
                <a:r>
                  <a:rPr lang="en-US" sz="3600">
                    <a:latin typeface="Times New Roman" charset="0"/>
                  </a:rPr>
                  <a:t>-shell</a:t>
                </a:r>
                <a:endParaRPr lang="ru-RU" sz="3600">
                  <a:latin typeface="Times New Roman" charset="0"/>
                </a:endParaRPr>
              </a:p>
            </p:txBody>
          </p:sp>
          <p:sp>
            <p:nvSpPr>
              <p:cNvPr id="123942" name="Text Box 38"/>
              <p:cNvSpPr txBox="1">
                <a:spLocks noChangeArrowheads="1"/>
              </p:cNvSpPr>
              <p:nvPr/>
            </p:nvSpPr>
            <p:spPr bwMode="auto">
              <a:xfrm>
                <a:off x="326" y="2167"/>
                <a:ext cx="11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graphicFrame>
          <p:nvGraphicFramePr>
            <p:cNvPr id="28676" name="Object 4"/>
            <p:cNvGraphicFramePr>
              <a:graphicFrameLocks noChangeAspect="1"/>
            </p:cNvGraphicFramePr>
            <p:nvPr/>
          </p:nvGraphicFramePr>
          <p:xfrm>
            <a:off x="2976" y="912"/>
            <a:ext cx="288" cy="312"/>
          </p:xfrm>
          <a:graphic>
            <a:graphicData uri="http://schemas.openxmlformats.org/presentationml/2006/ole">
              <p:oleObj spid="_x0000_s31748" name="Equation" r:id="rId4" imgW="4876800" imgH="5283200" progId="Equation.3">
                <p:embed/>
              </p:oleObj>
            </a:graphicData>
          </a:graphic>
        </p:graphicFrame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5372100" y="1447800"/>
            <a:ext cx="3848100" cy="3581400"/>
            <a:chOff x="3384" y="816"/>
            <a:chExt cx="2424" cy="2256"/>
          </a:xfrm>
        </p:grpSpPr>
        <p:graphicFrame>
          <p:nvGraphicFramePr>
            <p:cNvPr id="28674" name="Object 2"/>
            <p:cNvGraphicFramePr>
              <a:graphicFrameLocks noChangeAspect="1"/>
            </p:cNvGraphicFramePr>
            <p:nvPr/>
          </p:nvGraphicFramePr>
          <p:xfrm>
            <a:off x="3384" y="960"/>
            <a:ext cx="2424" cy="1858"/>
          </p:xfrm>
          <a:graphic>
            <a:graphicData uri="http://schemas.openxmlformats.org/presentationml/2006/ole">
              <p:oleObj spid="_x0000_s31746" name="Graph" r:id="rId5" imgW="7315200" imgH="5613400" progId="">
                <p:embed/>
              </p:oleObj>
            </a:graphicData>
          </a:graphic>
        </p:graphicFrame>
        <p:sp>
          <p:nvSpPr>
            <p:cNvPr id="28687" name="Text Box 37"/>
            <p:cNvSpPr txBox="1">
              <a:spLocks noChangeArrowheads="1"/>
            </p:cNvSpPr>
            <p:nvPr/>
          </p:nvSpPr>
          <p:spPr bwMode="auto">
            <a:xfrm>
              <a:off x="4224" y="2668"/>
              <a:ext cx="8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i="1">
                  <a:latin typeface="Times New Roman" charset="0"/>
                </a:rPr>
                <a:t>k</a:t>
              </a:r>
              <a:r>
                <a:rPr lang="en-US" sz="3600">
                  <a:latin typeface="Times New Roman" charset="0"/>
                </a:rPr>
                <a:t>-shell</a:t>
              </a:r>
              <a:endParaRPr lang="ru-RU" sz="3600">
                <a:latin typeface="Times New Roman" charset="0"/>
              </a:endParaRPr>
            </a:p>
          </p:txBody>
        </p:sp>
        <p:graphicFrame>
          <p:nvGraphicFramePr>
            <p:cNvPr id="28675" name="Object 3"/>
            <p:cNvGraphicFramePr>
              <a:graphicFrameLocks noChangeAspect="1"/>
            </p:cNvGraphicFramePr>
            <p:nvPr/>
          </p:nvGraphicFramePr>
          <p:xfrm>
            <a:off x="5280" y="816"/>
            <a:ext cx="288" cy="312"/>
          </p:xfrm>
          <a:graphic>
            <a:graphicData uri="http://schemas.openxmlformats.org/presentationml/2006/ole">
              <p:oleObj spid="_x0000_s31747" name="Equation" r:id="rId6" imgW="4876800" imgH="5283200" progId="Equation.3">
                <p:embed/>
              </p:oleObj>
            </a:graphicData>
          </a:graphic>
        </p:graphicFrame>
      </p:grpSp>
      <p:sp>
        <p:nvSpPr>
          <p:cNvPr id="123950" name="Text Box 46"/>
          <p:cNvSpPr txBox="1">
            <a:spLocks noChangeArrowheads="1"/>
          </p:cNvSpPr>
          <p:nvPr/>
        </p:nvSpPr>
        <p:spPr bwMode="auto">
          <a:xfrm>
            <a:off x="2895600" y="6019800"/>
            <a:ext cx="6078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Consistent with core groups (H. Hethcote et al 1984)</a:t>
            </a:r>
            <a:endParaRPr lang="ru-RU" i="1"/>
          </a:p>
        </p:txBody>
      </p:sp>
      <p:sp>
        <p:nvSpPr>
          <p:cNvPr id="123951" name="Oval 47"/>
          <p:cNvSpPr>
            <a:spLocks noChangeArrowheads="1"/>
          </p:cNvSpPr>
          <p:nvPr/>
        </p:nvSpPr>
        <p:spPr bwMode="auto">
          <a:xfrm>
            <a:off x="7467600" y="1600200"/>
            <a:ext cx="1143000" cy="1066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1" grpId="0" animBg="1"/>
      <p:bldP spid="123950" grpId="0"/>
      <p:bldP spid="1239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9330" name="Bitmap Image" r:id="rId3" imgW="4800000" imgH="3323810" progId="">
              <p:embed/>
            </p:oleObj>
          </a:graphicData>
        </a:graphic>
      </p:graphicFrame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0" y="684213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52400" y="-152400"/>
            <a:ext cx="8686800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/>
              <a:t>Take home messages</a:t>
            </a:r>
            <a:endParaRPr lang="en-US" sz="3000" b="1" dirty="0">
              <a:solidFill>
                <a:srgbClr val="6600FF"/>
              </a:solidFill>
            </a:endParaRPr>
          </a:p>
        </p:txBody>
      </p:sp>
      <p:sp>
        <p:nvSpPr>
          <p:cNvPr id="30725" name="Rectangle 15"/>
          <p:cNvSpPr>
            <a:spLocks noChangeArrowheads="1"/>
          </p:cNvSpPr>
          <p:nvPr/>
        </p:nvSpPr>
        <p:spPr bwMode="auto">
          <a:xfrm>
            <a:off x="76200" y="1146175"/>
            <a:ext cx="9067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defTabSz="122238">
              <a:buFontTx/>
              <a:buAutoNum type="arabicParenR"/>
            </a:pPr>
            <a:endParaRPr lang="en-US" sz="1800" i="1" dirty="0" smtClean="0"/>
          </a:p>
          <a:p>
            <a:pPr marL="342900" indent="-342900" defTabSz="122238"/>
            <a:r>
              <a:rPr lang="en-US" sz="2400" dirty="0" smtClean="0"/>
              <a:t>1) </a:t>
            </a:r>
            <a:r>
              <a:rPr lang="en-US" sz="2400" i="1" dirty="0" smtClean="0"/>
              <a:t>(Almost) </a:t>
            </a:r>
            <a:r>
              <a:rPr 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No epidemic threshold in Scale-free networks!</a:t>
            </a:r>
            <a:endParaRPr lang="ru-RU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defTabSz="122238"/>
            <a:endParaRPr lang="en-US" sz="2400" dirty="0" smtClean="0"/>
          </a:p>
          <a:p>
            <a:pPr>
              <a:spcBef>
                <a:spcPct val="0"/>
              </a:spcBef>
            </a:pPr>
            <a:r>
              <a:rPr lang="en-US" sz="2400" dirty="0"/>
              <a:t>2)</a:t>
            </a:r>
            <a:r>
              <a:rPr lang="en-US" sz="2400" dirty="0" smtClean="0"/>
              <a:t> </a:t>
            </a:r>
            <a:r>
              <a:rPr lang="en-US" sz="2400" b="1" dirty="0" smtClean="0"/>
              <a:t>Efficient immunization strategy:</a:t>
            </a:r>
          </a:p>
          <a:p>
            <a:pPr algn="r">
              <a:spcBef>
                <a:spcPct val="0"/>
              </a:spcBef>
            </a:pPr>
            <a:r>
              <a:rPr lang="en-US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Immunize at least critical fraction </a:t>
            </a:r>
            <a:r>
              <a:rPr lang="en-US" sz="24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2400" i="1" baseline="-25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of nodes so that only isolated clusters of susceptible individuals remain </a:t>
            </a:r>
          </a:p>
          <a:p>
            <a:pPr marL="342900" indent="-342900" defTabSz="122238"/>
            <a:endParaRPr lang="en-US" sz="2400" dirty="0" smtClean="0"/>
          </a:p>
          <a:p>
            <a:pPr marL="342900" indent="-342900" defTabSz="122238"/>
            <a:r>
              <a:rPr lang="en-US" sz="2400" dirty="0"/>
              <a:t>3)</a:t>
            </a:r>
            <a:r>
              <a:rPr lang="en-US" sz="2400" dirty="0" smtClean="0"/>
              <a:t> </a:t>
            </a:r>
            <a:r>
              <a:rPr lang="en-US" sz="3600" b="1" dirty="0" smtClean="0"/>
              <a:t>Immunization strategy is not reciprocal to spreading strategy!</a:t>
            </a:r>
          </a:p>
          <a:p>
            <a:pPr marL="342900" indent="-342900" defTabSz="122238"/>
            <a:endParaRPr lang="en-US" sz="2400" dirty="0" smtClean="0"/>
          </a:p>
          <a:p>
            <a:pPr marL="342900" indent="-342900" defTabSz="122238"/>
            <a:r>
              <a:rPr lang="en-US" sz="2400" dirty="0" smtClean="0"/>
              <a:t>4) </a:t>
            </a:r>
            <a:r>
              <a:rPr lang="en-US" sz="2400" b="1" dirty="0" smtClean="0">
                <a:solidFill>
                  <a:srgbClr val="FF4040"/>
                </a:solidFill>
              </a:rPr>
              <a:t>Influential spreaders (not necessarily hubs) occupy the innermost</a:t>
            </a:r>
            <a:r>
              <a:rPr lang="en-US" sz="2400" b="1" dirty="0" smtClean="0">
                <a:solidFill>
                  <a:srgbClr val="FF4040"/>
                </a:solidFill>
              </a:rPr>
              <a:t> </a:t>
            </a:r>
          </a:p>
          <a:p>
            <a:pPr marL="342900" indent="-342900" defTabSz="122238"/>
            <a:r>
              <a:rPr lang="en-US" sz="2400" b="1" dirty="0" err="1" smtClean="0">
                <a:solidFill>
                  <a:srgbClr val="FF4040"/>
                </a:solidFill>
              </a:rPr>
              <a:t>k</a:t>
            </a:r>
            <a:r>
              <a:rPr lang="en-US" sz="2400" b="1" dirty="0" smtClean="0">
                <a:solidFill>
                  <a:srgbClr val="FF4040"/>
                </a:solidFill>
              </a:rPr>
              <a:t>-cores.</a:t>
            </a:r>
          </a:p>
          <a:p>
            <a:pPr marL="342900" indent="-342900" defTabSz="122238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7523" name="Bitmap Image" r:id="rId4" imgW="4800000" imgH="3323810" progId="">
              <p:embed/>
            </p:oleObj>
          </a:graphicData>
        </a:graphic>
      </p:graphicFrame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762000" y="-228600"/>
            <a:ext cx="73914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Collaborators</a:t>
            </a:r>
            <a:endParaRPr lang="en-US" sz="36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835957"/>
            <a:ext cx="1234440" cy="1234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098597"/>
            <a:ext cx="1234440" cy="1234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4771437"/>
            <a:ext cx="1234440" cy="12483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4771437"/>
            <a:ext cx="1234440" cy="12344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1095836"/>
            <a:ext cx="1097280" cy="123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2851197"/>
            <a:ext cx="1057077" cy="123444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981200" y="145810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Lazaros</a:t>
            </a:r>
            <a:r>
              <a:rPr lang="en-US" b="1" i="1" dirty="0" smtClean="0"/>
              <a:t> K. </a:t>
            </a:r>
            <a:r>
              <a:rPr lang="en-US" b="1" i="1" dirty="0" err="1" smtClean="0"/>
              <a:t>Gallos</a:t>
            </a:r>
            <a:endParaRPr lang="en-US" b="1" i="1" dirty="0" smtClean="0"/>
          </a:p>
          <a:p>
            <a:r>
              <a:rPr lang="en-US" dirty="0" smtClean="0"/>
              <a:t>CCNY, New York, NY</a:t>
            </a:r>
            <a:endParaRPr lang="en-US" dirty="0"/>
          </a:p>
        </p:txBody>
      </p:sp>
      <p:sp>
        <p:nvSpPr>
          <p:cNvPr id="42" name="Line 3"/>
          <p:cNvSpPr>
            <a:spLocks noChangeShapeType="1"/>
          </p:cNvSpPr>
          <p:nvPr/>
        </p:nvSpPr>
        <p:spPr bwMode="auto">
          <a:xfrm>
            <a:off x="0" y="684213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741744" y="1458106"/>
            <a:ext cx="1954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Lev </a:t>
            </a:r>
            <a:r>
              <a:rPr lang="en-US" b="1" i="1" dirty="0" err="1" smtClean="0"/>
              <a:t>Muchnik</a:t>
            </a:r>
            <a:endParaRPr lang="en-US" b="1" i="1" dirty="0" smtClean="0"/>
          </a:p>
          <a:p>
            <a:r>
              <a:rPr lang="en-US" dirty="0" smtClean="0"/>
              <a:t>NYU, New York, NY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59315" y="3009907"/>
            <a:ext cx="190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Shlomo</a:t>
            </a:r>
            <a:r>
              <a:rPr lang="en-US" b="1" i="1" dirty="0" smtClean="0"/>
              <a:t> </a:t>
            </a:r>
            <a:r>
              <a:rPr lang="en-US" b="1" i="1" dirty="0" err="1" smtClean="0"/>
              <a:t>Havlin</a:t>
            </a:r>
            <a:endParaRPr lang="en-US" b="1" i="1" dirty="0" smtClean="0"/>
          </a:p>
          <a:p>
            <a:r>
              <a:rPr lang="en-US" dirty="0" smtClean="0"/>
              <a:t>Bar-</a:t>
            </a:r>
            <a:r>
              <a:rPr lang="en-US" dirty="0" err="1" smtClean="0"/>
              <a:t>Ilan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Israel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791200" y="2866437"/>
            <a:ext cx="2176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Fredrik </a:t>
            </a:r>
            <a:r>
              <a:rPr lang="en-US" b="1" i="1" dirty="0" err="1" smtClean="0"/>
              <a:t>Liljeros</a:t>
            </a:r>
            <a:endParaRPr lang="en-US" b="1" i="1" dirty="0" smtClean="0"/>
          </a:p>
          <a:p>
            <a:r>
              <a:rPr lang="en-US" dirty="0" smtClean="0"/>
              <a:t>Stockholm University</a:t>
            </a:r>
          </a:p>
          <a:p>
            <a:r>
              <a:rPr lang="en-US" dirty="0" smtClean="0"/>
              <a:t>Sweden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057400" y="4914907"/>
            <a:ext cx="1961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H. Eugene Stanley</a:t>
            </a:r>
          </a:p>
          <a:p>
            <a:r>
              <a:rPr lang="en-US" dirty="0" smtClean="0"/>
              <a:t>Boston University,</a:t>
            </a:r>
          </a:p>
          <a:p>
            <a:r>
              <a:rPr lang="en-US" dirty="0" smtClean="0"/>
              <a:t>Boston, MA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811168" y="4847637"/>
            <a:ext cx="1959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Hernán</a:t>
            </a:r>
            <a:r>
              <a:rPr lang="en-US" b="1" i="1" dirty="0" smtClean="0"/>
              <a:t> A. </a:t>
            </a:r>
            <a:r>
              <a:rPr lang="en-US" b="1" i="1" dirty="0" err="1" smtClean="0"/>
              <a:t>Makse</a:t>
            </a:r>
            <a:endParaRPr lang="en-US" b="1" i="1" dirty="0" smtClean="0"/>
          </a:p>
          <a:p>
            <a:r>
              <a:rPr lang="en-US" dirty="0" smtClean="0"/>
              <a:t>CCNY, </a:t>
            </a:r>
          </a:p>
          <a:p>
            <a:r>
              <a:rPr lang="en-US" dirty="0" smtClean="0"/>
              <a:t>New York, NY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394" name="Bitmap Image" r:id="rId4" imgW="4800000" imgH="3323810" progId="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3164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430 B.C.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0"/>
            <a:ext cx="91440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-2210595" y="3429000"/>
            <a:ext cx="6248400" cy="1588"/>
          </a:xfrm>
          <a:prstGeom prst="straightConnector1">
            <a:avLst/>
          </a:prstGeom>
          <a:ln w="50800">
            <a:solidFill>
              <a:schemeClr val="tx2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6412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time</a:t>
            </a:r>
            <a:endParaRPr lang="en-US" b="1" i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" y="684212"/>
            <a:ext cx="1066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200" y="3351212"/>
            <a:ext cx="1066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200" y="4418012"/>
            <a:ext cx="1066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200" y="5408612"/>
            <a:ext cx="1066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6200" y="6172200"/>
            <a:ext cx="1066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133579" y="164068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Plague of Athens</a:t>
            </a:r>
          </a:p>
          <a:p>
            <a:r>
              <a:rPr lang="en-US" i="1" dirty="0" smtClean="0"/>
              <a:t>25% population</a:t>
            </a:r>
          </a:p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8688" y="3011269"/>
            <a:ext cx="723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1816-</a:t>
            </a:r>
          </a:p>
          <a:p>
            <a:r>
              <a:rPr lang="en-US" b="1" dirty="0" smtClean="0">
                <a:solidFill>
                  <a:srgbClr val="C0504D"/>
                </a:solidFill>
              </a:rPr>
              <a:t>1923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0600" y="3011269"/>
            <a:ext cx="2203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Cholera (7 outbreaks)</a:t>
            </a:r>
          </a:p>
          <a:p>
            <a:pPr algn="ctr"/>
            <a:r>
              <a:rPr lang="en-US" i="1" dirty="0" smtClean="0"/>
              <a:t>~38 million died</a:t>
            </a:r>
          </a:p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0" y="4078069"/>
            <a:ext cx="723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1918-</a:t>
            </a:r>
          </a:p>
          <a:p>
            <a:r>
              <a:rPr lang="en-US" b="1" dirty="0" smtClean="0">
                <a:solidFill>
                  <a:srgbClr val="C0504D"/>
                </a:solidFill>
              </a:rPr>
              <a:t>1920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0600" y="4078069"/>
            <a:ext cx="2033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Spanish Flu</a:t>
            </a:r>
          </a:p>
          <a:p>
            <a:r>
              <a:rPr lang="en-US" i="1" dirty="0" smtClean="0"/>
              <a:t>20-100 million died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>
          <a:xfrm>
            <a:off x="0" y="5039280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2003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3579" y="5040868"/>
            <a:ext cx="1277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S.A.R.S.</a:t>
            </a:r>
          </a:p>
          <a:p>
            <a:r>
              <a:rPr lang="en-US" i="1" dirty="0" smtClean="0"/>
              <a:t>775 deaths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0" y="5804456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2009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43000" y="5804456"/>
            <a:ext cx="1794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H1N1 (Swine) Flu</a:t>
            </a:r>
          </a:p>
          <a:p>
            <a:r>
              <a:rPr lang="en-US" dirty="0" smtClean="0"/>
              <a:t>18000 deaths 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6200" y="1905000"/>
            <a:ext cx="1066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0" y="1563469"/>
            <a:ext cx="723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1300-</a:t>
            </a:r>
          </a:p>
          <a:p>
            <a:r>
              <a:rPr lang="en-US" b="1" dirty="0" smtClean="0">
                <a:solidFill>
                  <a:srgbClr val="C0504D"/>
                </a:solidFill>
              </a:rPr>
              <a:t>1700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90600" y="1583422"/>
            <a:ext cx="2148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Plague</a:t>
            </a:r>
          </a:p>
          <a:p>
            <a:pPr algn="ctr"/>
            <a:r>
              <a:rPr lang="en-US" i="1" dirty="0" smtClean="0"/>
              <a:t>~75-200 million died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0" y="76200"/>
          <a:ext cx="9144000" cy="6858000"/>
        </p:xfrm>
        <a:graphic>
          <a:graphicData uri="http://schemas.openxmlformats.org/presentationml/2006/ole">
            <p:oleObj spid="_x0000_s115714" name="Bitmap Image" r:id="rId4" imgW="4800000" imgH="3323810" progId="">
              <p:embed/>
            </p:oleObj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2000" y="-152400"/>
            <a:ext cx="7391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Other examples of epidemics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609600"/>
            <a:ext cx="2743200" cy="27432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791200" y="1417638"/>
            <a:ext cx="1521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Rumor.</a:t>
            </a:r>
          </a:p>
          <a:p>
            <a:r>
              <a:rPr lang="en-US" sz="3600" dirty="0" smtClean="0"/>
              <a:t>Ideas</a:t>
            </a:r>
            <a:endParaRPr lang="en-US" sz="36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457200" y="3505200"/>
            <a:ext cx="2743200" cy="3276600"/>
            <a:chOff x="457200" y="3505200"/>
            <a:chExt cx="2743200" cy="32766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038600"/>
              <a:ext cx="2743200" cy="27432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33400" y="3505200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Email Virus</a:t>
              </a:r>
              <a:endParaRPr lang="en-US" sz="36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94380" y="3505200"/>
            <a:ext cx="3359020" cy="3352800"/>
            <a:chOff x="4794380" y="3505200"/>
            <a:chExt cx="3359020" cy="33528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4380" y="4114800"/>
              <a:ext cx="3359020" cy="274320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334000" y="3505200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MMS Virus</a:t>
              </a:r>
              <a:endParaRPr lang="en-US" sz="3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43" name="Bitmap Image" r:id="rId4" imgW="4800000" imgH="3323810" progId="">
              <p:embed/>
            </p:oleObj>
          </a:graphicData>
        </a:graphic>
      </p:graphicFrame>
      <p:sp>
        <p:nvSpPr>
          <p:cNvPr id="18436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762000" y="-152400"/>
            <a:ext cx="7391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How can we model epidemics? Compartmental models!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152400" y="457200"/>
            <a:ext cx="8180388" cy="1600200"/>
            <a:chOff x="152400" y="457200"/>
            <a:chExt cx="8180388" cy="1600200"/>
          </a:xfrm>
        </p:grpSpPr>
        <p:sp>
          <p:nvSpPr>
            <p:cNvPr id="69" name="TextBox 68"/>
            <p:cNvSpPr txBox="1"/>
            <p:nvPr/>
          </p:nvSpPr>
          <p:spPr>
            <a:xfrm>
              <a:off x="2682240" y="457200"/>
              <a:ext cx="5181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β</a:t>
              </a:r>
              <a:endParaRPr lang="en-US" sz="3200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57200" y="1472624"/>
              <a:ext cx="212890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3200" b="1" dirty="0" smtClean="0"/>
                <a:t>usceptible</a:t>
              </a:r>
              <a:endParaRPr lang="ru-RU" sz="3200" b="1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299726" y="1472624"/>
              <a:ext cx="157707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3200" b="1" dirty="0" smtClean="0">
                  <a:solidFill>
                    <a:srgbClr val="000000"/>
                  </a:solidFill>
                </a:rPr>
                <a:t>nfected</a:t>
              </a:r>
              <a:endParaRPr lang="ru-RU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295400" y="838200"/>
              <a:ext cx="457200" cy="4572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glow rad="101600">
                <a:schemeClr val="tx1"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86200" y="838200"/>
              <a:ext cx="457200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101600">
                <a:schemeClr val="tx1"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ight Arrow 49"/>
            <p:cNvSpPr/>
            <p:nvPr/>
          </p:nvSpPr>
          <p:spPr>
            <a:xfrm>
              <a:off x="2286000" y="990600"/>
              <a:ext cx="1234440" cy="186381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Rectangle 72"/>
            <p:cNvSpPr/>
            <p:nvPr/>
          </p:nvSpPr>
          <p:spPr>
            <a:xfrm>
              <a:off x="152400" y="609600"/>
              <a:ext cx="620758" cy="80021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r>
                <a:rPr lang="en-US" sz="4600" b="1" dirty="0" smtClean="0">
                  <a:ln>
                    <a:solidFill>
                      <a:schemeClr val="tx1"/>
                    </a:solidFill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4600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endParaRPr lang="en-US" sz="4600" dirty="0">
                <a:ln>
                  <a:solidFill>
                    <a:schemeClr val="tx1"/>
                  </a:solidFill>
                </a:ln>
              </a:endParaRPr>
            </a:p>
          </p:txBody>
        </p:sp>
        <p:graphicFrame>
          <p:nvGraphicFramePr>
            <p:cNvPr id="61444" name="Object 4"/>
            <p:cNvGraphicFramePr>
              <a:graphicFrameLocks noChangeAspect="1"/>
            </p:cNvGraphicFramePr>
            <p:nvPr/>
          </p:nvGraphicFramePr>
          <p:xfrm>
            <a:off x="6564313" y="685800"/>
            <a:ext cx="1768475" cy="893763"/>
          </p:xfrm>
          <a:graphic>
            <a:graphicData uri="http://schemas.openxmlformats.org/presentationml/2006/ole">
              <p:oleObj spid="_x0000_s61444" name="Equation" r:id="rId5" imgW="876300" imgH="444500" progId="Equation.3">
                <p:embed/>
              </p:oleObj>
            </a:graphicData>
          </a:graphic>
        </p:graphicFrame>
      </p:grpSp>
      <p:grpSp>
        <p:nvGrpSpPr>
          <p:cNvPr id="97" name="Group 96"/>
          <p:cNvGrpSpPr/>
          <p:nvPr/>
        </p:nvGrpSpPr>
        <p:grpSpPr>
          <a:xfrm>
            <a:off x="76200" y="3886200"/>
            <a:ext cx="8791575" cy="1969393"/>
            <a:chOff x="76200" y="3679825"/>
            <a:chExt cx="8791575" cy="1969393"/>
          </a:xfrm>
        </p:grpSpPr>
        <p:sp>
          <p:nvSpPr>
            <p:cNvPr id="58" name="Rectangle 57"/>
            <p:cNvSpPr/>
            <p:nvPr/>
          </p:nvSpPr>
          <p:spPr>
            <a:xfrm>
              <a:off x="1219200" y="4191000"/>
              <a:ext cx="457200" cy="4572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glow rad="101600">
                <a:schemeClr val="tx1"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048000" y="4191000"/>
              <a:ext cx="457200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101600">
                <a:schemeClr val="tx1"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1981200" y="4309419"/>
              <a:ext cx="822960" cy="186381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60"/>
            <p:cNvSpPr/>
            <p:nvPr/>
          </p:nvSpPr>
          <p:spPr>
            <a:xfrm>
              <a:off x="4876800" y="4191000"/>
              <a:ext cx="457200" cy="45720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>
              <a:glow rad="101600">
                <a:schemeClr val="tx1"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ight Arrow 61"/>
            <p:cNvSpPr/>
            <p:nvPr/>
          </p:nvSpPr>
          <p:spPr>
            <a:xfrm>
              <a:off x="3825240" y="4343400"/>
              <a:ext cx="822960" cy="186381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TextBox 74"/>
            <p:cNvSpPr txBox="1"/>
            <p:nvPr/>
          </p:nvSpPr>
          <p:spPr>
            <a:xfrm>
              <a:off x="3977640" y="3810000"/>
              <a:ext cx="5181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μ</a:t>
              </a:r>
              <a:endParaRPr lang="en-US" sz="32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37726" y="4596824"/>
              <a:ext cx="157707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3200" b="1" dirty="0" smtClean="0">
                  <a:solidFill>
                    <a:srgbClr val="000000"/>
                  </a:solidFill>
                </a:rPr>
                <a:t>nfected</a:t>
              </a:r>
              <a:endParaRPr lang="ru-RU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195692" y="4572000"/>
              <a:ext cx="197041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</a:t>
              </a:r>
              <a:r>
                <a:rPr lang="en-US" sz="3200" b="1" dirty="0" smtClean="0"/>
                <a:t>ecovered</a:t>
              </a:r>
            </a:p>
            <a:p>
              <a:pPr>
                <a:defRPr/>
              </a:pPr>
              <a:r>
                <a:rPr lang="en-US" sz="3200" b="1" dirty="0" smtClean="0"/>
                <a:t>(immune)</a:t>
              </a:r>
              <a:endParaRPr lang="ru-RU" sz="3200" b="1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6200" y="3924181"/>
              <a:ext cx="914400" cy="800219"/>
            </a:xfrm>
            <a:prstGeom prst="rect">
              <a:avLst/>
            </a:prstGeom>
          </p:spPr>
          <p:txBody>
            <a:bodyPr wrap="square">
              <a:normAutofit fontScale="92500"/>
            </a:bodyPr>
            <a:lstStyle/>
            <a:p>
              <a:r>
                <a:rPr lang="en-US" sz="4600" b="1" dirty="0" smtClean="0">
                  <a:ln>
                    <a:solidFill>
                      <a:schemeClr val="tx1"/>
                    </a:solidFill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4600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4600" b="1" dirty="0" smtClean="0">
                  <a:ln>
                    <a:solidFill>
                      <a:schemeClr val="tx1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</a:t>
              </a:r>
              <a:endParaRPr lang="en-US" sz="4600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28600" y="4596824"/>
              <a:ext cx="212890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3200" b="1" dirty="0" smtClean="0"/>
                <a:t>usceptible</a:t>
              </a:r>
              <a:endParaRPr lang="ru-RU" sz="3200" b="1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225040" y="3810000"/>
              <a:ext cx="5181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β</a:t>
              </a:r>
              <a:endParaRPr lang="en-US" sz="3200" dirty="0"/>
            </a:p>
          </p:txBody>
        </p:sp>
        <p:graphicFrame>
          <p:nvGraphicFramePr>
            <p:cNvPr id="61446" name="Object 6"/>
            <p:cNvGraphicFramePr>
              <a:graphicFrameLocks noChangeAspect="1"/>
            </p:cNvGraphicFramePr>
            <p:nvPr/>
          </p:nvGraphicFramePr>
          <p:xfrm>
            <a:off x="6497638" y="3679825"/>
            <a:ext cx="2370137" cy="1546225"/>
          </p:xfrm>
          <a:graphic>
            <a:graphicData uri="http://schemas.openxmlformats.org/presentationml/2006/ole">
              <p:oleObj spid="_x0000_s61446" name="Equation" r:id="rId6" imgW="1168400" imgH="762000" progId="Equation.3">
                <p:embed/>
              </p:oleObj>
            </a:graphicData>
          </a:graphic>
        </p:graphicFrame>
      </p:grpSp>
      <p:grpSp>
        <p:nvGrpSpPr>
          <p:cNvPr id="98" name="Group 97"/>
          <p:cNvGrpSpPr/>
          <p:nvPr/>
        </p:nvGrpSpPr>
        <p:grpSpPr>
          <a:xfrm>
            <a:off x="76200" y="2209800"/>
            <a:ext cx="8867775" cy="1499176"/>
            <a:chOff x="76200" y="2057400"/>
            <a:chExt cx="8867775" cy="1499176"/>
          </a:xfrm>
        </p:grpSpPr>
        <p:sp>
          <p:nvSpPr>
            <p:cNvPr id="74" name="TextBox 73"/>
            <p:cNvSpPr txBox="1"/>
            <p:nvPr/>
          </p:nvSpPr>
          <p:spPr>
            <a:xfrm>
              <a:off x="2133600" y="2057400"/>
              <a:ext cx="5181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β</a:t>
              </a:r>
              <a:endParaRPr lang="en-US" sz="32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62400" y="2057400"/>
              <a:ext cx="5181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μ</a:t>
              </a:r>
              <a:endParaRPr lang="en-US" sz="32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19200" y="2438400"/>
              <a:ext cx="457200" cy="4572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glow rad="101600">
                <a:schemeClr val="tx1"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48000" y="2438400"/>
              <a:ext cx="457200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101600">
                <a:schemeClr val="tx1"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1996440" y="2590800"/>
              <a:ext cx="822960" cy="186381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55"/>
            <p:cNvSpPr/>
            <p:nvPr/>
          </p:nvSpPr>
          <p:spPr>
            <a:xfrm>
              <a:off x="4876800" y="2438400"/>
              <a:ext cx="457200" cy="4572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glow rad="101600">
                <a:schemeClr val="tx1"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3825240" y="2590800"/>
              <a:ext cx="822960" cy="186381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76"/>
            <p:cNvSpPr/>
            <p:nvPr/>
          </p:nvSpPr>
          <p:spPr>
            <a:xfrm>
              <a:off x="76200" y="2209800"/>
              <a:ext cx="914400" cy="80021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r>
                <a:rPr lang="en-US" sz="4600" b="1" dirty="0" smtClean="0">
                  <a:ln>
                    <a:solidFill>
                      <a:schemeClr val="tx1"/>
                    </a:solidFill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4600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4600" b="1" dirty="0" smtClean="0">
                  <a:ln>
                    <a:solidFill>
                      <a:schemeClr val="tx1"/>
                    </a:solidFill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endParaRPr lang="en-US" sz="4600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28600" y="2971800"/>
              <a:ext cx="212890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3200" b="1" dirty="0" smtClean="0"/>
                <a:t>usceptible</a:t>
              </a:r>
              <a:endParaRPr lang="ru-RU" sz="3200" b="1" dirty="0"/>
            </a:p>
          </p:txBody>
        </p:sp>
        <p:graphicFrame>
          <p:nvGraphicFramePr>
            <p:cNvPr id="61445" name="Object 5"/>
            <p:cNvGraphicFramePr>
              <a:graphicFrameLocks noChangeAspect="1"/>
            </p:cNvGraphicFramePr>
            <p:nvPr/>
          </p:nvGraphicFramePr>
          <p:xfrm>
            <a:off x="6573838" y="2223076"/>
            <a:ext cx="2370137" cy="901700"/>
          </p:xfrm>
          <a:graphic>
            <a:graphicData uri="http://schemas.openxmlformats.org/presentationml/2006/ole">
              <p:oleObj spid="_x0000_s61445" name="Equation" r:id="rId7" imgW="1168400" imgH="444500" progId="Equation.3">
                <p:embed/>
              </p:oleObj>
            </a:graphicData>
          </a:graphic>
        </p:graphicFrame>
        <p:sp>
          <p:nvSpPr>
            <p:cNvPr id="92" name="Rectangle 91"/>
            <p:cNvSpPr/>
            <p:nvPr/>
          </p:nvSpPr>
          <p:spPr>
            <a:xfrm>
              <a:off x="4195692" y="2920424"/>
              <a:ext cx="212890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sz="3200" b="1" dirty="0" smtClean="0"/>
                <a:t>usceptible</a:t>
              </a:r>
              <a:endParaRPr lang="ru-RU" sz="3200" b="1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537726" y="2971800"/>
              <a:ext cx="157707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3200" b="1" dirty="0" smtClean="0">
                  <a:solidFill>
                    <a:srgbClr val="000000"/>
                  </a:solidFill>
                </a:rPr>
                <a:t>nfected</a:t>
              </a:r>
              <a:endParaRPr lang="ru-RU" sz="32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00" name="Text Box 48"/>
          <p:cNvSpPr txBox="1">
            <a:spLocks noChangeArrowheads="1"/>
          </p:cNvSpPr>
          <p:nvPr/>
        </p:nvSpPr>
        <p:spPr bwMode="auto">
          <a:xfrm>
            <a:off x="152400" y="5906869"/>
            <a:ext cx="8915400" cy="64633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dirty="0" smtClean="0"/>
              <a:t>Assumption</a:t>
            </a:r>
            <a:r>
              <a:rPr lang="en-US" sz="3600" b="1" dirty="0" smtClean="0">
                <a:solidFill>
                  <a:schemeClr val="accent6"/>
                </a:solidFill>
              </a:rPr>
              <a:t>: Random Homogeneous Mixing!</a:t>
            </a:r>
            <a:endParaRPr lang="ru-RU" sz="3600" b="1" i="1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0" y="76200"/>
          <a:ext cx="9144000" cy="6858000"/>
        </p:xfrm>
        <a:graphic>
          <a:graphicData uri="http://schemas.openxmlformats.org/presentationml/2006/ole">
            <p:oleObj spid="_x0000_s60418" name="Bitmap Image" r:id="rId4" imgW="4800000" imgH="3323810" progId="">
              <p:embed/>
            </p:oleObj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685799"/>
            <a:ext cx="4631690" cy="3481070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</a:effec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2000" y="-152400"/>
            <a:ext cx="7391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How can we model epidemics? Compartmental models!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2438400"/>
            <a:ext cx="1066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3581400" y="609600"/>
            <a:ext cx="1154158" cy="503238"/>
            <a:chOff x="3221763" y="674798"/>
            <a:chExt cx="1154158" cy="503238"/>
          </a:xfrm>
        </p:grpSpPr>
        <p:sp>
          <p:nvSpPr>
            <p:cNvPr id="9" name="Rectangle 8"/>
            <p:cNvSpPr/>
            <p:nvPr/>
          </p:nvSpPr>
          <p:spPr>
            <a:xfrm>
              <a:off x="3221763" y="674798"/>
              <a:ext cx="1154158" cy="5032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3600" b="1" dirty="0" smtClean="0">
                  <a:ln>
                    <a:solidFill>
                      <a:schemeClr val="tx1"/>
                    </a:solidFill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    </a:t>
              </a:r>
              <a:r>
                <a:rPr lang="en-US" sz="3600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endParaRPr lang="en-US" sz="3600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3581400" y="990600"/>
              <a:ext cx="304800" cy="76872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124200" y="1638181"/>
            <a:ext cx="1981200" cy="800219"/>
            <a:chOff x="3124200" y="1638181"/>
            <a:chExt cx="1981200" cy="800219"/>
          </a:xfrm>
        </p:grpSpPr>
        <p:sp>
          <p:nvSpPr>
            <p:cNvPr id="16" name="Rectangle 15"/>
            <p:cNvSpPr/>
            <p:nvPr/>
          </p:nvSpPr>
          <p:spPr>
            <a:xfrm>
              <a:off x="3124200" y="1638181"/>
              <a:ext cx="1981200" cy="80021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r>
                <a:rPr lang="en-US" sz="3600" b="1" dirty="0" smtClean="0">
                  <a:ln>
                    <a:solidFill>
                      <a:schemeClr val="tx1"/>
                    </a:solidFill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    </a:t>
              </a:r>
              <a:r>
                <a:rPr lang="en-US" sz="3600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    </a:t>
              </a:r>
              <a:r>
                <a:rPr lang="en-US" sz="3600" b="1" dirty="0" smtClean="0">
                  <a:ln>
                    <a:solidFill>
                      <a:schemeClr val="tx1"/>
                    </a:solidFill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  </a:t>
              </a:r>
              <a:endParaRPr lang="en-US" sz="3600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3505200" y="1943219"/>
              <a:ext cx="304800" cy="12223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4038600" y="1927105"/>
              <a:ext cx="304800" cy="12223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676400" y="3162181"/>
            <a:ext cx="1981200" cy="800219"/>
            <a:chOff x="2351042" y="2735997"/>
            <a:chExt cx="1981200" cy="800219"/>
          </a:xfrm>
        </p:grpSpPr>
        <p:sp>
          <p:nvSpPr>
            <p:cNvPr id="21" name="Rectangle 20"/>
            <p:cNvSpPr/>
            <p:nvPr/>
          </p:nvSpPr>
          <p:spPr>
            <a:xfrm>
              <a:off x="2351042" y="2735997"/>
              <a:ext cx="1981200" cy="80021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r>
                <a:rPr lang="en-US" sz="3600" b="1" dirty="0" smtClean="0">
                  <a:ln>
                    <a:solidFill>
                      <a:schemeClr val="tx1"/>
                    </a:solidFill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     </a:t>
              </a:r>
              <a:r>
                <a:rPr lang="en-US" sz="3600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    </a:t>
              </a:r>
              <a:r>
                <a:rPr lang="en-US" sz="3600" b="1" dirty="0" smtClean="0">
                  <a:ln>
                    <a:solidFill>
                      <a:schemeClr val="tx1"/>
                    </a:solidFill>
                  </a:ln>
                  <a:solidFill>
                    <a:srgbClr val="33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  </a:t>
              </a:r>
              <a:endParaRPr lang="en-US" sz="3600" dirty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2819400" y="3048000"/>
              <a:ext cx="304800" cy="12223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3352800" y="3048000"/>
              <a:ext cx="304800" cy="122238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81600" y="685800"/>
            <a:ext cx="247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Everyone Infected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105400" y="16002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Endemic (equilibrium)</a:t>
            </a:r>
          </a:p>
          <a:p>
            <a:pPr algn="ctr"/>
            <a:r>
              <a:rPr lang="en-US" sz="2400" b="1" dirty="0" smtClean="0"/>
              <a:t>Recovery rate = infectious rate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181600" y="3348335"/>
            <a:ext cx="2574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Everyone Recovers</a:t>
            </a:r>
            <a:endParaRPr lang="en-US" sz="2400" b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771030" y="4343400"/>
            <a:ext cx="7294463" cy="1216462"/>
            <a:chOff x="902782" y="4763869"/>
            <a:chExt cx="7294463" cy="1216462"/>
          </a:xfrm>
        </p:grpSpPr>
        <p:sp>
          <p:nvSpPr>
            <p:cNvPr id="31" name="TextBox 30"/>
            <p:cNvSpPr txBox="1"/>
            <p:nvPr/>
          </p:nvSpPr>
          <p:spPr>
            <a:xfrm>
              <a:off x="2043387" y="4763869"/>
              <a:ext cx="36327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 smtClean="0">
                  <a:solidFill>
                    <a:srgbClr val="FF0000"/>
                  </a:solidFill>
                </a:rPr>
                <a:t>Critical threshold</a:t>
              </a:r>
              <a:r>
                <a:rPr lang="en-US" sz="2400" b="1" dirty="0" smtClean="0"/>
                <a:t>: </a:t>
              </a:r>
              <a:r>
                <a:rPr lang="en-US" sz="2400" b="1" dirty="0" err="1" smtClean="0"/>
                <a:t>β</a:t>
              </a:r>
              <a:r>
                <a:rPr lang="en-US" sz="2400" b="1" baseline="-25000" dirty="0" err="1" smtClean="0"/>
                <a:t>c</a:t>
              </a:r>
              <a:r>
                <a:rPr lang="en-US" sz="2400" b="1" dirty="0" smtClean="0"/>
                <a:t>=</a:t>
              </a:r>
              <a:r>
                <a:rPr lang="en-US" sz="2400" b="1" dirty="0" err="1" smtClean="0"/>
                <a:t>μ</a:t>
              </a:r>
              <a:r>
                <a:rPr lang="en-US" sz="2400" b="1" dirty="0" smtClean="0"/>
                <a:t>/&lt;</a:t>
              </a:r>
              <a:r>
                <a:rPr lang="en-US" sz="2400" b="1" dirty="0" err="1" smtClean="0"/>
                <a:t>k</a:t>
              </a:r>
              <a:r>
                <a:rPr lang="en-US" sz="2400" b="1" dirty="0" smtClean="0"/>
                <a:t>&gt;</a:t>
              </a:r>
              <a:endParaRPr lang="en-US" sz="2400" b="1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902782" y="5344080"/>
              <a:ext cx="6858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7760782" y="5257800"/>
              <a:ext cx="4364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 smtClean="0"/>
                <a:t>β</a:t>
              </a:r>
              <a:endParaRPr lang="en-US" sz="3600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5400000">
              <a:off x="4222585" y="5376743"/>
              <a:ext cx="217726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179842" y="5334000"/>
              <a:ext cx="7731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β</a:t>
              </a:r>
              <a:r>
                <a:rPr lang="en-US" sz="3600" b="1" baseline="-2500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c</a:t>
              </a:r>
              <a:endPara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24000" y="5334000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Disease extinct</a:t>
              </a:r>
              <a:endParaRPr lang="en-US" sz="24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953000" y="5334000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Disease prevails</a:t>
              </a:r>
              <a:endParaRPr lang="en-US" sz="2400" dirty="0"/>
            </a:p>
          </p:txBody>
        </p:sp>
      </p:grpSp>
      <p:sp>
        <p:nvSpPr>
          <p:cNvPr id="48" name="Text Box 48"/>
          <p:cNvSpPr txBox="1">
            <a:spLocks noChangeArrowheads="1"/>
          </p:cNvSpPr>
          <p:nvPr/>
        </p:nvSpPr>
        <p:spPr bwMode="auto">
          <a:xfrm>
            <a:off x="381000" y="5562600"/>
            <a:ext cx="8534400" cy="120032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Compartmental models surprisingly well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reproduce highly contagious diseases.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9874" name="Bitmap Image" r:id="rId4" imgW="4800000" imgH="3323810" progId="">
              <p:embed/>
            </p:oleObj>
          </a:graphicData>
        </a:graphic>
      </p:graphicFrame>
      <p:pic>
        <p:nvPicPr>
          <p:cNvPr id="314370" name="Picture 2" descr="idahlia_we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7200"/>
            <a:ext cx="4800600" cy="6400799"/>
          </a:xfrm>
          <a:prstGeom prst="rect">
            <a:avLst/>
          </a:prstGeom>
          <a:noFill/>
        </p:spPr>
      </p:pic>
      <p:pic>
        <p:nvPicPr>
          <p:cNvPr id="314371" name="Picture 3" descr="fig1b-nature01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1973262"/>
            <a:ext cx="3962400" cy="32083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</p:pic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2819400" y="-57150"/>
            <a:ext cx="401884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dirty="0" smtClean="0"/>
              <a:t>Human sexual contacts</a:t>
            </a:r>
            <a:endParaRPr lang="en-US" sz="2400" dirty="0"/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5010150" y="609600"/>
            <a:ext cx="4168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>
                <a:solidFill>
                  <a:srgbClr val="0000FF"/>
                </a:solidFill>
              </a:rPr>
              <a:t>Nodes:</a:t>
            </a:r>
            <a:r>
              <a:rPr lang="en-US" sz="2400" b="0"/>
              <a:t> people (Females; Males)</a:t>
            </a:r>
          </a:p>
          <a:p>
            <a:pPr algn="l">
              <a:spcBef>
                <a:spcPct val="0"/>
              </a:spcBef>
            </a:pPr>
            <a:r>
              <a:rPr lang="en-US" sz="2400">
                <a:solidFill>
                  <a:srgbClr val="009900"/>
                </a:solidFill>
              </a:rPr>
              <a:t>Links:</a:t>
            </a:r>
            <a:r>
              <a:rPr lang="en-US" sz="2400" b="0"/>
              <a:t>  sexual relationships</a:t>
            </a:r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>
            <a:off x="5756275" y="6400800"/>
            <a:ext cx="338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 dirty="0" err="1"/>
              <a:t>Liljeros</a:t>
            </a:r>
            <a:r>
              <a:rPr lang="en-US" sz="2400" b="0" dirty="0"/>
              <a:t> et al. Nature 2001</a:t>
            </a:r>
          </a:p>
        </p:txBody>
      </p:sp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5562600" y="5334000"/>
            <a:ext cx="2833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 dirty="0"/>
              <a:t>4781 Swedes; 18-74; </a:t>
            </a:r>
          </a:p>
          <a:p>
            <a:pPr algn="l">
              <a:spcBef>
                <a:spcPct val="0"/>
              </a:spcBef>
            </a:pPr>
            <a:r>
              <a:rPr lang="en-US" sz="2400" b="0" dirty="0"/>
              <a:t>59% response rate.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0" y="-76200"/>
          <a:ext cx="9144000" cy="6858000"/>
        </p:xfrm>
        <a:graphic>
          <a:graphicData uri="http://schemas.openxmlformats.org/presentationml/2006/ole">
            <p:oleObj spid="_x0000_s73730" name="Bitmap Image" r:id="rId4" imgW="4800000" imgH="3323810" progId="">
              <p:embed/>
            </p:oleObj>
          </a:graphicData>
        </a:graphic>
      </p:graphicFrame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0" y="-57150"/>
            <a:ext cx="494738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dirty="0" smtClean="0"/>
              <a:t>Worldwide Airport Network</a:t>
            </a:r>
            <a:endParaRPr lang="en-US" sz="2400" dirty="0"/>
          </a:p>
        </p:txBody>
      </p:sp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0" y="533400"/>
          <a:ext cx="3921125" cy="2732088"/>
        </p:xfrm>
        <a:graphic>
          <a:graphicData uri="http://schemas.openxmlformats.org/presentationml/2006/ole">
            <p:oleObj spid="_x0000_s73731" name="Bitmap Image" r:id="rId5" imgW="3924848" imgH="2734057" progId="">
              <p:embed/>
            </p:oleObj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876800" y="1002139"/>
            <a:ext cx="290881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 dirty="0" smtClean="0"/>
              <a:t>3100 airports</a:t>
            </a:r>
          </a:p>
          <a:p>
            <a:pPr algn="l">
              <a:spcBef>
                <a:spcPct val="0"/>
              </a:spcBef>
            </a:pPr>
            <a:r>
              <a:rPr lang="en-US" sz="2400" dirty="0" smtClean="0"/>
              <a:t>17182</a:t>
            </a:r>
            <a:r>
              <a:rPr lang="en-US" sz="2400" b="0" dirty="0" smtClean="0"/>
              <a:t> flights</a:t>
            </a:r>
          </a:p>
          <a:p>
            <a:pPr algn="l">
              <a:spcBef>
                <a:spcPct val="0"/>
              </a:spcBef>
            </a:pPr>
            <a:r>
              <a:rPr lang="en-US" sz="2400" dirty="0" smtClean="0"/>
              <a:t>99% worldwide traffic</a:t>
            </a:r>
            <a:endParaRPr lang="en-US" sz="2400" b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04800" y="3429000"/>
            <a:ext cx="8382000" cy="2908300"/>
            <a:chOff x="304800" y="3733800"/>
            <a:chExt cx="8382000" cy="29083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500" y="3733800"/>
              <a:ext cx="8115300" cy="29083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572000" y="3733800"/>
              <a:ext cx="457200" cy="2327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4800" y="3733800"/>
              <a:ext cx="457200" cy="2327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71600" y="6324600"/>
              <a:ext cx="2209800" cy="241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15000" y="6400800"/>
              <a:ext cx="2209800" cy="241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00200" y="6019800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# flights per airport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-16225" y="4545561"/>
            <a:ext cx="116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931947" y="6019800"/>
            <a:ext cx="159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passenger flow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756275" y="6400800"/>
            <a:ext cx="31676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 dirty="0" err="1" smtClean="0"/>
              <a:t>Colizza</a:t>
            </a:r>
            <a:r>
              <a:rPr lang="en-US" sz="2400" b="0" dirty="0" smtClean="0"/>
              <a:t> </a:t>
            </a:r>
            <a:r>
              <a:rPr lang="en-US" sz="2400" b="0" dirty="0"/>
              <a:t>et al.</a:t>
            </a:r>
            <a:r>
              <a:rPr lang="en-US" sz="2400" b="0" dirty="0" smtClean="0"/>
              <a:t> PNAS 2005</a:t>
            </a:r>
            <a:endParaRPr lang="en-US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-57150"/>
            <a:ext cx="542909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dirty="0" smtClean="0"/>
              <a:t>Mobile Phone Contact Network</a:t>
            </a:r>
            <a:endParaRPr lang="en-US" sz="2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723900"/>
            <a:ext cx="5511800" cy="2705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" y="544486"/>
            <a:ext cx="7223760" cy="3722714"/>
          </a:xfrm>
          <a:prstGeom prst="rect">
            <a:avLst/>
          </a:prstGeom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756275" y="6400800"/>
            <a:ext cx="3294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 dirty="0" smtClean="0"/>
              <a:t>Wang </a:t>
            </a:r>
            <a:r>
              <a:rPr lang="en-US" sz="2400" b="0" dirty="0"/>
              <a:t>et al.</a:t>
            </a:r>
            <a:r>
              <a:rPr lang="en-US" sz="2400" b="0" dirty="0" smtClean="0"/>
              <a:t> Science 2009</a:t>
            </a:r>
            <a:endParaRPr lang="en-US" sz="2400" b="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lum contrast="-2000"/>
          </a:blip>
          <a:stretch>
            <a:fillRect/>
          </a:stretch>
        </p:blipFill>
        <p:spPr>
          <a:xfrm>
            <a:off x="95250" y="3308350"/>
            <a:ext cx="4248150" cy="33210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16200000">
            <a:off x="-397228" y="4588228"/>
            <a:ext cx="11637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90600" y="6324600"/>
            <a:ext cx="2811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Contacts per user (1 month)</a:t>
            </a:r>
            <a:endParaRPr lang="en-US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4800600" y="4209872"/>
            <a:ext cx="27952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0" dirty="0" smtClean="0"/>
              <a:t>6.8 million users</a:t>
            </a:r>
          </a:p>
          <a:p>
            <a:pPr algn="l">
              <a:spcBef>
                <a:spcPct val="0"/>
              </a:spcBef>
            </a:pPr>
            <a:r>
              <a:rPr lang="en-US" sz="2400" dirty="0" smtClean="0"/>
              <a:t>1 month observation</a:t>
            </a:r>
          </a:p>
          <a:p>
            <a:pPr algn="l">
              <a:spcBef>
                <a:spcPct val="0"/>
              </a:spcBef>
            </a:pPr>
            <a:endParaRPr lang="en-US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6730</TotalTime>
  <Words>1278</Words>
  <Application>Microsoft Macintosh PowerPoint</Application>
  <PresentationFormat>On-screen Show (4:3)</PresentationFormat>
  <Paragraphs>273</Paragraphs>
  <Slides>26</Slides>
  <Notes>17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Bitmap Image</vt:lpstr>
      <vt:lpstr>Equation</vt:lpstr>
      <vt:lpstr>Graph</vt:lpstr>
      <vt:lpstr>Epidemics in Social Networks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warinc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Maksim Kitsak</dc:creator>
  <cp:lastModifiedBy>Maksim Kitsak</cp:lastModifiedBy>
  <cp:revision>264</cp:revision>
  <dcterms:created xsi:type="dcterms:W3CDTF">2010-12-02T16:30:33Z</dcterms:created>
  <dcterms:modified xsi:type="dcterms:W3CDTF">2010-12-03T01:15:36Z</dcterms:modified>
</cp:coreProperties>
</file>