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avi" ContentType="video/avi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374" r:id="rId2"/>
    <p:sldId id="367" r:id="rId3"/>
    <p:sldId id="368" r:id="rId4"/>
    <p:sldId id="369" r:id="rId5"/>
    <p:sldId id="370" r:id="rId6"/>
    <p:sldId id="371" r:id="rId7"/>
    <p:sldId id="372" r:id="rId8"/>
    <p:sldId id="373" r:id="rId9"/>
    <p:sldId id="257" r:id="rId10"/>
    <p:sldId id="258" r:id="rId11"/>
    <p:sldId id="264" r:id="rId12"/>
    <p:sldId id="265" r:id="rId13"/>
    <p:sldId id="266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83" r:id="rId23"/>
    <p:sldId id="357" r:id="rId24"/>
    <p:sldId id="284" r:id="rId25"/>
    <p:sldId id="287" r:id="rId26"/>
    <p:sldId id="288" r:id="rId27"/>
    <p:sldId id="292" r:id="rId28"/>
    <p:sldId id="293" r:id="rId29"/>
    <p:sldId id="294" r:id="rId30"/>
    <p:sldId id="298" r:id="rId31"/>
    <p:sldId id="295" r:id="rId32"/>
    <p:sldId id="296" r:id="rId33"/>
    <p:sldId id="297" r:id="rId34"/>
    <p:sldId id="299" r:id="rId35"/>
    <p:sldId id="300" r:id="rId36"/>
    <p:sldId id="301" r:id="rId37"/>
    <p:sldId id="302" r:id="rId38"/>
    <p:sldId id="303" r:id="rId39"/>
    <p:sldId id="308" r:id="rId40"/>
    <p:sldId id="344" r:id="rId41"/>
    <p:sldId id="348" r:id="rId42"/>
    <p:sldId id="350" r:id="rId43"/>
    <p:sldId id="351" r:id="rId44"/>
    <p:sldId id="353" r:id="rId45"/>
    <p:sldId id="354" r:id="rId46"/>
    <p:sldId id="358" r:id="rId47"/>
    <p:sldId id="355" r:id="rId48"/>
    <p:sldId id="359" r:id="rId49"/>
  </p:sldIdLst>
  <p:sldSz cx="9144000" cy="6858000" type="screen4x3"/>
  <p:notesSz cx="6858000" cy="9144000"/>
  <p:embeddedFontLst>
    <p:embeddedFont>
      <p:font typeface="Mathematica1" pitchFamily="2" charset="2"/>
      <p:regular r:id="rId50"/>
      <p:bold r:id="rId51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A50021"/>
    <a:srgbClr val="660066"/>
    <a:srgbClr val="663300"/>
    <a:srgbClr val="FFB7B7"/>
    <a:srgbClr val="800080"/>
    <a:srgbClr val="9900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26" d="100"/>
          <a:sy n="126" d="100"/>
        </p:scale>
        <p:origin x="-35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image" Target="../media/image18.emf"/><Relationship Id="rId1" Type="http://schemas.openxmlformats.org/officeDocument/2006/relationships/image" Target="../media/image17.emf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62332-7EAD-4395-8BD6-5831EDC26D6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616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B3EC6B-01E4-4FB0-8FF5-B091D78CF68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323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70EB3-5596-474A-9F19-B8D663DAE02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505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8A9728B-CF5F-42DF-8035-44E4882C9DF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930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28416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05000"/>
            <a:ext cx="38100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3810000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76700"/>
            <a:ext cx="3810000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216900" y="6248400"/>
            <a:ext cx="533400" cy="609600"/>
          </a:xfrm>
        </p:spPr>
        <p:txBody>
          <a:bodyPr/>
          <a:lstStyle>
            <a:lvl1pPr>
              <a:defRPr/>
            </a:lvl1pPr>
          </a:lstStyle>
          <a:p>
            <a:fld id="{E729D2CE-D07D-4376-9BCB-B13ED00329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763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093788" y="28416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05000"/>
            <a:ext cx="3810000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3810000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076700"/>
            <a:ext cx="3810000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76700"/>
            <a:ext cx="3810000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216900" y="6248400"/>
            <a:ext cx="533400" cy="609600"/>
          </a:xfrm>
        </p:spPr>
        <p:txBody>
          <a:bodyPr/>
          <a:lstStyle>
            <a:lvl1pPr>
              <a:defRPr/>
            </a:lvl1pPr>
          </a:lstStyle>
          <a:p>
            <a:fld id="{2C897CE8-41CE-41D4-8507-C0EA2B16EE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58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2F5751-C228-4D86-BD65-5BB4E46248F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404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88D45-C449-4743-A955-89892BFD934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329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6C3D1D-F5E1-463F-AD25-3EFF79F3533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651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B24D8C-6E5C-47B9-8F15-5C2658D0347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841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8744A4-C63D-4B3A-B6CD-9F404446CD4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980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3F3CA6-3CF9-4870-98BD-5A3EB628632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084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3A6F7C-0C5A-46D9-9AE2-86F4273F578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881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44490-E5F0-4B1C-A90D-617A3070A9E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991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fld id="{E742C531-EE4A-43BD-A550-DEB801433E38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dima@caida.or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1.emf"/><Relationship Id="rId3" Type="http://schemas.openxmlformats.org/officeDocument/2006/relationships/image" Target="../media/image24.png"/><Relationship Id="rId7" Type="http://schemas.openxmlformats.org/officeDocument/2006/relationships/image" Target="../media/image18.e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23.e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0.emf"/><Relationship Id="rId5" Type="http://schemas.openxmlformats.org/officeDocument/2006/relationships/image" Target="../media/image17.emf"/><Relationship Id="rId15" Type="http://schemas.openxmlformats.org/officeDocument/2006/relationships/image" Target="../media/image22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9.emf"/><Relationship Id="rId14" Type="http://schemas.openxmlformats.org/officeDocument/2006/relationships/oleObject" Target="../embeddings/oleObject6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 descr="Large confetti"/>
          <p:cNvSpPr>
            <a:spLocks noGrp="1" noChangeArrowheads="1"/>
          </p:cNvSpPr>
          <p:nvPr>
            <p:ph type="ctrTitle"/>
          </p:nvPr>
        </p:nvSpPr>
        <p:spPr>
          <a:xfrm>
            <a:off x="820738" y="1828800"/>
            <a:ext cx="7485062" cy="1143000"/>
          </a:xfrm>
        </p:spPr>
        <p:txBody>
          <a:bodyPr/>
          <a:lstStyle/>
          <a:p>
            <a:r>
              <a:rPr lang="en-US" sz="3200" dirty="0"/>
              <a:t>Hyperbolic </a:t>
            </a:r>
            <a:r>
              <a:rPr lang="en-US" sz="3200" dirty="0" smtClean="0"/>
              <a:t>geometry</a:t>
            </a:r>
            <a:br>
              <a:rPr lang="en-US" sz="3200" dirty="0" smtClean="0"/>
            </a:br>
            <a:r>
              <a:rPr lang="en-US" sz="3200" dirty="0" smtClean="0"/>
              <a:t>of </a:t>
            </a:r>
            <a:r>
              <a:rPr lang="en-US" sz="3200" dirty="0"/>
              <a:t>complex networks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05000" y="3505200"/>
            <a:ext cx="5257800" cy="2819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 dirty="0"/>
              <a:t>Dmitri Krioukov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CAIDA/UCSD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hlinkClick r:id="rId2"/>
              </a:rPr>
              <a:t>dima@caida.org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000" b="1" dirty="0"/>
              <a:t>F. Papadopoulos, </a:t>
            </a:r>
            <a:r>
              <a:rPr lang="en-US" sz="2000" b="1" dirty="0" smtClean="0"/>
              <a:t>M. Kitsak,</a:t>
            </a:r>
            <a:br>
              <a:rPr lang="en-US" sz="2000" b="1" dirty="0" smtClean="0"/>
            </a:br>
            <a:r>
              <a:rPr lang="en-US" sz="2000" b="1" dirty="0" smtClean="0"/>
              <a:t>M</a:t>
            </a:r>
            <a:r>
              <a:rPr lang="en-US" sz="2000" b="1" dirty="0"/>
              <a:t>. </a:t>
            </a:r>
            <a:r>
              <a:rPr lang="en-US" sz="2000" b="1" dirty="0" err="1"/>
              <a:t>Bogu</a:t>
            </a:r>
            <a:r>
              <a:rPr lang="en-US" sz="2000" b="1" dirty="0" err="1">
                <a:cs typeface="Times New Roman" pitchFamily="18" charset="0"/>
              </a:rPr>
              <a:t>ñá</a:t>
            </a:r>
            <a:r>
              <a:rPr lang="en-US" sz="2000" b="1" dirty="0" smtClean="0"/>
              <a:t>, M. Á. Serrano,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/>
              <a:t>A. </a:t>
            </a:r>
            <a:r>
              <a:rPr lang="en-US" sz="2000" b="1" dirty="0" err="1"/>
              <a:t>Vahdat</a:t>
            </a:r>
            <a:r>
              <a:rPr lang="en-US" sz="2000" b="1" dirty="0"/>
              <a:t>, and kc </a:t>
            </a:r>
            <a:r>
              <a:rPr lang="en-US" sz="2000" b="1" dirty="0" smtClean="0"/>
              <a:t>claffy</a:t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i="1" dirty="0" smtClean="0"/>
              <a:t>Bell-Labs, April 2011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3592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ig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val 2"/>
          <p:cNvSpPr>
            <a:spLocks noChangeArrowheads="1"/>
          </p:cNvSpPr>
          <p:nvPr/>
        </p:nvSpPr>
        <p:spPr bwMode="auto">
          <a:xfrm>
            <a:off x="1828800" y="685800"/>
            <a:ext cx="5486400" cy="5486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dkb_t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dkno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9" name="balls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229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33" fill="hold"/>
                                        <p:tgtEl>
                                          <p:spTgt spid="14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34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3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graph_b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graph_b1_lin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graph_b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graph_b2_lin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graph_b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Complex networks</a:t>
            </a:r>
            <a:endParaRPr lang="ru-RU"/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Technological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Internet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Transportation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Power grid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Social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Collaboration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Trust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Friendship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Biological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Gene regulation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Protein interaction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Metabolic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Brain</a:t>
            </a:r>
            <a:endParaRPr lang="ru-RU" sz="2000" dirty="0"/>
          </a:p>
        </p:txBody>
      </p:sp>
      <p:sp>
        <p:nvSpPr>
          <p:cNvPr id="22835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42672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Strong heterogeneity and clustering of complex networks exhaust all their commonalities</a:t>
            </a:r>
            <a:endParaRPr lang="en-US" dirty="0">
              <a:cs typeface="Times New Roman" pitchFamily="18" charset="0"/>
            </a:endParaRPr>
          </a:p>
          <a:p>
            <a:pPr lvl="1">
              <a:lnSpc>
                <a:spcPct val="80000"/>
              </a:lnSpc>
            </a:pPr>
            <a:r>
              <a:rPr lang="en-US" dirty="0"/>
              <a:t>the networks are quite different and unique in all other respects (e.g., modularity, etc.)</a:t>
            </a:r>
          </a:p>
          <a:p>
            <a:pPr>
              <a:lnSpc>
                <a:spcPct val="80000"/>
              </a:lnSpc>
            </a:pPr>
            <a:r>
              <a:rPr lang="en-US" dirty="0"/>
              <a:t>Is there any geometric explanation for these two universal features?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9661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8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8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8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8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8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8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83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83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83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83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8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8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83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5" grpId="0" build="p"/>
      <p:bldP spid="228356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graph_b3_lin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graph_agai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530" name="Group 26"/>
          <p:cNvGrpSpPr>
            <a:grpSpLocks/>
          </p:cNvGrpSpPr>
          <p:nvPr/>
        </p:nvGrpSpPr>
        <p:grpSpPr bwMode="auto">
          <a:xfrm>
            <a:off x="304800" y="0"/>
            <a:ext cx="2971800" cy="2133600"/>
            <a:chOff x="192" y="0"/>
            <a:chExt cx="1872" cy="1344"/>
          </a:xfrm>
        </p:grpSpPr>
        <p:graphicFrame>
          <p:nvGraphicFramePr>
            <p:cNvPr id="21509" name="Object 5"/>
            <p:cNvGraphicFramePr>
              <a:graphicFrameLocks noChangeAspect="1"/>
            </p:cNvGraphicFramePr>
            <p:nvPr/>
          </p:nvGraphicFramePr>
          <p:xfrm>
            <a:off x="240" y="542"/>
            <a:ext cx="1152" cy="3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40" name="Equation" r:id="rId4" imgW="711000" imgH="228600" progId="Equation.3">
                    <p:embed/>
                  </p:oleObj>
                </mc:Choice>
                <mc:Fallback>
                  <p:oleObj name="Equation" r:id="rId4" imgW="711000" imgH="228600" progId="Equation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" y="542"/>
                          <a:ext cx="1152" cy="3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10" name="Text Box 6"/>
            <p:cNvSpPr txBox="1">
              <a:spLocks noChangeArrowheads="1"/>
            </p:cNvSpPr>
            <p:nvPr/>
          </p:nvSpPr>
          <p:spPr bwMode="auto">
            <a:xfrm>
              <a:off x="192" y="0"/>
              <a:ext cx="187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i="0">
                  <a:solidFill>
                    <a:srgbClr val="A50021"/>
                  </a:solidFill>
                  <a:latin typeface="Times New Roman" pitchFamily="18" charset="0"/>
                </a:rPr>
                <a:t>Node density</a:t>
              </a:r>
              <a:endParaRPr lang="ru-RU" sz="4000" i="0">
                <a:solidFill>
                  <a:srgbClr val="A50021"/>
                </a:solidFill>
                <a:latin typeface="Times New Roman" pitchFamily="18" charset="0"/>
              </a:endParaRPr>
            </a:p>
          </p:txBody>
        </p:sp>
        <p:sp>
          <p:nvSpPr>
            <p:cNvPr id="21522" name="Text Box 18"/>
            <p:cNvSpPr txBox="1">
              <a:spLocks noChangeArrowheads="1"/>
            </p:cNvSpPr>
            <p:nvPr/>
          </p:nvSpPr>
          <p:spPr bwMode="auto">
            <a:xfrm>
              <a:off x="192" y="912"/>
              <a:ext cx="187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rgbClr val="A50021"/>
                  </a:solidFill>
                  <a:latin typeface="Times New Roman" pitchFamily="18" charset="0"/>
                </a:rPr>
                <a:t>R</a:t>
              </a:r>
              <a:r>
                <a:rPr lang="en-US" sz="2000" i="0">
                  <a:solidFill>
                    <a:srgbClr val="A50021"/>
                  </a:solidFill>
                  <a:latin typeface="Times New Roman" pitchFamily="18" charset="0"/>
                </a:rPr>
                <a:t> – disk radius</a:t>
              </a:r>
              <a:endParaRPr lang="ru-RU" sz="2000" i="0">
                <a:solidFill>
                  <a:srgbClr val="A50021"/>
                </a:solidFill>
                <a:latin typeface="Times New Roman" pitchFamily="18" charset="0"/>
              </a:endParaRPr>
            </a:p>
          </p:txBody>
        </p:sp>
        <p:graphicFrame>
          <p:nvGraphicFramePr>
            <p:cNvPr id="21523" name="Object 19"/>
            <p:cNvGraphicFramePr>
              <a:graphicFrameLocks noChangeAspect="1"/>
            </p:cNvGraphicFramePr>
            <p:nvPr/>
          </p:nvGraphicFramePr>
          <p:xfrm>
            <a:off x="240" y="1143"/>
            <a:ext cx="576" cy="2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41" name="Equation" r:id="rId6" imgW="583920" imgH="203040" progId="Equation.3">
                    <p:embed/>
                  </p:oleObj>
                </mc:Choice>
                <mc:Fallback>
                  <p:oleObj name="Equation" r:id="rId6" imgW="583920" imgH="203040" progId="Equation.3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" y="1143"/>
                          <a:ext cx="576" cy="2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531" name="Group 27"/>
          <p:cNvGrpSpPr>
            <a:grpSpLocks/>
          </p:cNvGrpSpPr>
          <p:nvPr/>
        </p:nvGrpSpPr>
        <p:grpSpPr bwMode="auto">
          <a:xfrm>
            <a:off x="6072188" y="0"/>
            <a:ext cx="2971800" cy="2130425"/>
            <a:chOff x="3825" y="0"/>
            <a:chExt cx="1872" cy="1342"/>
          </a:xfrm>
        </p:grpSpPr>
        <p:graphicFrame>
          <p:nvGraphicFramePr>
            <p:cNvPr id="21513" name="Object 9"/>
            <p:cNvGraphicFramePr>
              <a:graphicFrameLocks noChangeAspect="1"/>
            </p:cNvGraphicFramePr>
            <p:nvPr/>
          </p:nvGraphicFramePr>
          <p:xfrm>
            <a:off x="4195" y="438"/>
            <a:ext cx="1325" cy="5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42" name="Equation" r:id="rId8" imgW="838080" imgH="330120" progId="Equation.3">
                    <p:embed/>
                  </p:oleObj>
                </mc:Choice>
                <mc:Fallback>
                  <p:oleObj name="Equation" r:id="rId8" imgW="838080" imgH="330120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5" y="438"/>
                          <a:ext cx="1325" cy="5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14" name="Text Box 10"/>
            <p:cNvSpPr txBox="1">
              <a:spLocks noChangeArrowheads="1"/>
            </p:cNvSpPr>
            <p:nvPr/>
          </p:nvSpPr>
          <p:spPr bwMode="auto">
            <a:xfrm>
              <a:off x="3825" y="0"/>
              <a:ext cx="187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i="0">
                  <a:solidFill>
                    <a:srgbClr val="003300"/>
                  </a:solidFill>
                  <a:latin typeface="Times New Roman" pitchFamily="18" charset="0"/>
                </a:rPr>
                <a:t>Node degree</a:t>
              </a:r>
              <a:endParaRPr lang="ru-RU" sz="4000" i="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  <p:graphicFrame>
          <p:nvGraphicFramePr>
            <p:cNvPr id="21525" name="Object 21"/>
            <p:cNvGraphicFramePr>
              <a:graphicFrameLocks noChangeAspect="1"/>
            </p:cNvGraphicFramePr>
            <p:nvPr/>
          </p:nvGraphicFramePr>
          <p:xfrm>
            <a:off x="4848" y="1094"/>
            <a:ext cx="663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43" name="Equation" r:id="rId10" imgW="647640" imgH="241200" progId="Equation.3">
                    <p:embed/>
                  </p:oleObj>
                </mc:Choice>
                <mc:Fallback>
                  <p:oleObj name="Equation" r:id="rId10" imgW="647640" imgH="241200" progId="Equation.3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48" y="1094"/>
                          <a:ext cx="663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26" name="Text Box 22"/>
            <p:cNvSpPr txBox="1">
              <a:spLocks noChangeArrowheads="1"/>
            </p:cNvSpPr>
            <p:nvPr/>
          </p:nvSpPr>
          <p:spPr bwMode="auto">
            <a:xfrm>
              <a:off x="4272" y="912"/>
              <a:ext cx="139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rgbClr val="003300"/>
                  </a:solidFill>
                  <a:latin typeface="Times New Roman" pitchFamily="18" charset="0"/>
                </a:rPr>
                <a:t>K</a:t>
              </a:r>
              <a:r>
                <a:rPr lang="en-US" sz="2000" i="0">
                  <a:solidFill>
                    <a:srgbClr val="003300"/>
                  </a:solidFill>
                  <a:latin typeface="Times New Roman" pitchFamily="18" charset="0"/>
                </a:rPr>
                <a:t> – disk curvature</a:t>
              </a:r>
              <a:endParaRPr lang="ru-RU" sz="2000" i="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1532" name="Group 28"/>
          <p:cNvGrpSpPr>
            <a:grpSpLocks/>
          </p:cNvGrpSpPr>
          <p:nvPr/>
        </p:nvGrpSpPr>
        <p:grpSpPr bwMode="auto">
          <a:xfrm>
            <a:off x="304800" y="4348163"/>
            <a:ext cx="5181600" cy="2357437"/>
            <a:chOff x="192" y="2739"/>
            <a:chExt cx="3264" cy="1485"/>
          </a:xfrm>
        </p:grpSpPr>
        <p:graphicFrame>
          <p:nvGraphicFramePr>
            <p:cNvPr id="21519" name="Object 15"/>
            <p:cNvGraphicFramePr>
              <a:graphicFrameLocks noChangeAspect="1"/>
            </p:cNvGraphicFramePr>
            <p:nvPr/>
          </p:nvGraphicFramePr>
          <p:xfrm>
            <a:off x="224" y="3408"/>
            <a:ext cx="1072" cy="3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44" name="Equation" r:id="rId12" imgW="685800" imgH="228600" progId="Equation.3">
                    <p:embed/>
                  </p:oleObj>
                </mc:Choice>
                <mc:Fallback>
                  <p:oleObj name="Equation" r:id="rId12" imgW="685800" imgH="228600" progId="Equation.3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4" y="3408"/>
                          <a:ext cx="1072" cy="3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20" name="Text Box 16"/>
            <p:cNvSpPr txBox="1">
              <a:spLocks noChangeArrowheads="1"/>
            </p:cNvSpPr>
            <p:nvPr/>
          </p:nvSpPr>
          <p:spPr bwMode="auto">
            <a:xfrm>
              <a:off x="192" y="3782"/>
              <a:ext cx="326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i="0">
                  <a:solidFill>
                    <a:srgbClr val="000066"/>
                  </a:solidFill>
                  <a:latin typeface="Times New Roman" pitchFamily="18" charset="0"/>
                </a:rPr>
                <a:t>Degree distribution</a:t>
              </a:r>
              <a:endParaRPr lang="ru-RU" sz="4000" i="0">
                <a:solidFill>
                  <a:srgbClr val="000066"/>
                </a:solidFill>
                <a:latin typeface="Times New Roman" pitchFamily="18" charset="0"/>
              </a:endParaRPr>
            </a:p>
          </p:txBody>
        </p:sp>
        <p:graphicFrame>
          <p:nvGraphicFramePr>
            <p:cNvPr id="21527" name="Object 23"/>
            <p:cNvGraphicFramePr>
              <a:graphicFrameLocks noChangeAspect="1"/>
            </p:cNvGraphicFramePr>
            <p:nvPr/>
          </p:nvGraphicFramePr>
          <p:xfrm>
            <a:off x="240" y="2739"/>
            <a:ext cx="816" cy="5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45" name="Equation" r:id="rId14" imgW="596880" imgH="419040" progId="Equation.3">
                    <p:embed/>
                  </p:oleObj>
                </mc:Choice>
                <mc:Fallback>
                  <p:oleObj name="Equation" r:id="rId14" imgW="596880" imgH="419040" progId="Equation.3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" y="2739"/>
                          <a:ext cx="816" cy="5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533" name="Group 29"/>
          <p:cNvGrpSpPr>
            <a:grpSpLocks/>
          </p:cNvGrpSpPr>
          <p:nvPr/>
        </p:nvGrpSpPr>
        <p:grpSpPr bwMode="auto">
          <a:xfrm>
            <a:off x="6553200" y="4530725"/>
            <a:ext cx="3276600" cy="2174875"/>
            <a:chOff x="4128" y="2854"/>
            <a:chExt cx="2064" cy="1370"/>
          </a:xfrm>
        </p:grpSpPr>
        <p:graphicFrame>
          <p:nvGraphicFramePr>
            <p:cNvPr id="21516" name="Object 12"/>
            <p:cNvGraphicFramePr>
              <a:graphicFrameLocks noChangeAspect="1"/>
            </p:cNvGraphicFramePr>
            <p:nvPr/>
          </p:nvGraphicFramePr>
          <p:xfrm>
            <a:off x="4560" y="2854"/>
            <a:ext cx="1008" cy="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46" name="Equation" r:id="rId16" imgW="634680" imgH="228600" progId="Equation.3">
                    <p:embed/>
                  </p:oleObj>
                </mc:Choice>
                <mc:Fallback>
                  <p:oleObj name="Equation" r:id="rId16" imgW="634680" imgH="228600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60" y="2854"/>
                          <a:ext cx="1008" cy="3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17" name="Text Box 13"/>
            <p:cNvSpPr txBox="1">
              <a:spLocks noChangeArrowheads="1"/>
            </p:cNvSpPr>
            <p:nvPr/>
          </p:nvSpPr>
          <p:spPr bwMode="auto">
            <a:xfrm>
              <a:off x="4128" y="3782"/>
              <a:ext cx="187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i="0">
                  <a:solidFill>
                    <a:srgbClr val="663300"/>
                  </a:solidFill>
                  <a:latin typeface="Times New Roman" pitchFamily="18" charset="0"/>
                </a:rPr>
                <a:t>Clustering</a:t>
              </a:r>
              <a:endParaRPr lang="ru-RU" sz="4000" i="0">
                <a:solidFill>
                  <a:srgbClr val="663300"/>
                </a:solidFill>
                <a:latin typeface="Times New Roman" pitchFamily="18" charset="0"/>
              </a:endParaRPr>
            </a:p>
          </p:txBody>
        </p:sp>
        <p:sp>
          <p:nvSpPr>
            <p:cNvPr id="21528" name="Text Box 24"/>
            <p:cNvSpPr txBox="1">
              <a:spLocks noChangeArrowheads="1"/>
            </p:cNvSpPr>
            <p:nvPr/>
          </p:nvSpPr>
          <p:spPr bwMode="auto">
            <a:xfrm>
              <a:off x="4320" y="3408"/>
              <a:ext cx="187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0">
                  <a:solidFill>
                    <a:srgbClr val="663300"/>
                  </a:solidFill>
                  <a:latin typeface="Times New Roman" pitchFamily="18" charset="0"/>
                </a:rPr>
                <a:t>maximized</a:t>
              </a:r>
              <a:endParaRPr lang="ru-RU" sz="3200" i="0">
                <a:solidFill>
                  <a:srgbClr val="663300"/>
                </a:solidFill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ark_p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15400" cy="683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1" name="Picture 3" descr="C:\cygwin\home\Administrator\Papers\2008\hyperbolics\FiguresPaper\ark_AN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218"/>
            <a:ext cx="8922609" cy="684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69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ark_ck_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15400" cy="683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304800" y="762000"/>
            <a:ext cx="84582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i="0">
                <a:solidFill>
                  <a:srgbClr val="FF0000"/>
                </a:solidFill>
              </a:rPr>
              <a:t>From structure</a:t>
            </a:r>
            <a:endParaRPr lang="ru-RU" sz="9600" i="0">
              <a:solidFill>
                <a:srgbClr val="FF0000"/>
              </a:solidFill>
            </a:endParaRP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304800" y="2178050"/>
            <a:ext cx="84582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i="0">
                <a:solidFill>
                  <a:srgbClr val="008000"/>
                </a:solidFill>
              </a:rPr>
              <a:t>To function</a:t>
            </a:r>
            <a:endParaRPr lang="ru-RU" sz="9600" i="0">
              <a:solidFill>
                <a:srgbClr val="008000"/>
              </a:solidFill>
            </a:endParaRPr>
          </a:p>
        </p:txBody>
      </p:sp>
      <p:pic>
        <p:nvPicPr>
          <p:cNvPr id="38919" name="Picture 7" descr="h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54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/>
      <p:bldP spid="38916" grpId="1"/>
      <p:bldP spid="38918" grpId="0"/>
      <p:bldP spid="38918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graph_agai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navigation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33" fill="hold"/>
                                        <p:tgtEl>
                                          <p:spTgt spid="440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403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40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3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navigation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navigatio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6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57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navigation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navigatio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navigation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navigatio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navigation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navigation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navigation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navigation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navigation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/>
          <a:lstStyle/>
          <a:p>
            <a:r>
              <a:rPr lang="en-US" sz="4000" dirty="0"/>
              <a:t>Navigation </a:t>
            </a:r>
            <a:r>
              <a:rPr lang="en-US" sz="4000" dirty="0" smtClean="0"/>
              <a:t>efficiency and robustness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(</a:t>
            </a:r>
            <a:r>
              <a:rPr lang="en-US" sz="4000" dirty="0">
                <a:sym typeface="Mathematica1" pitchFamily="2" charset="2"/>
              </a:rPr>
              <a:t></a:t>
            </a:r>
            <a:r>
              <a:rPr lang="en-US" sz="4000" i="1" dirty="0" smtClean="0">
                <a:sym typeface="Mathematica1" pitchFamily="2" charset="2"/>
              </a:rPr>
              <a:t>2.1</a:t>
            </a:r>
            <a:r>
              <a:rPr lang="en-US" sz="4000" dirty="0" smtClean="0">
                <a:sym typeface="Mathematica1" pitchFamily="2" charset="2"/>
              </a:rPr>
              <a:t>)</a:t>
            </a:r>
            <a:endParaRPr lang="en-US" sz="4000" dirty="0">
              <a:sym typeface="Mathematica1" pitchFamily="2" charset="2"/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8000"/>
                </a:solidFill>
                <a:latin typeface="Times New Roman" pitchFamily="18" charset="0"/>
              </a:rPr>
              <a:t>Percentage of successful greedy paths</a:t>
            </a:r>
            <a:br>
              <a:rPr lang="en-US" dirty="0">
                <a:solidFill>
                  <a:srgbClr val="008000"/>
                </a:solidFill>
                <a:latin typeface="Times New Roman" pitchFamily="18" charset="0"/>
              </a:rPr>
            </a:br>
            <a:r>
              <a:rPr lang="en-US" dirty="0">
                <a:solidFill>
                  <a:srgbClr val="008000"/>
                </a:solidFill>
                <a:latin typeface="Times New Roman" pitchFamily="18" charset="0"/>
              </a:rPr>
              <a:t>                                </a:t>
            </a:r>
            <a:r>
              <a:rPr lang="en-US" i="1" dirty="0">
                <a:solidFill>
                  <a:srgbClr val="008000"/>
                </a:solidFill>
                <a:latin typeface="Times New Roman" pitchFamily="18" charset="0"/>
              </a:rPr>
              <a:t>99.99%</a:t>
            </a:r>
            <a:r>
              <a:rPr lang="en-US" dirty="0">
                <a:latin typeface="Times New Roman" pitchFamily="18" charset="0"/>
              </a:rPr>
              <a:t> </a:t>
            </a:r>
          </a:p>
          <a:p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Percentage of shortest greedy paths</a:t>
            </a:r>
            <a:br>
              <a:rPr lang="en-US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                               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</a:rPr>
              <a:t>100%</a:t>
            </a:r>
          </a:p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Percentage of successful greedy paths after removal of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</a:rPr>
              <a:t>x%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 of links or nodes</a:t>
            </a:r>
          </a:p>
          <a:p>
            <a:pPr lvl="1"/>
            <a:r>
              <a:rPr lang="en-US" i="1" dirty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10%                  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99%</a:t>
            </a:r>
          </a:p>
          <a:p>
            <a:pPr lvl="1"/>
            <a:r>
              <a:rPr lang="en-US" i="1" dirty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30% 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                  95%</a:t>
            </a:r>
            <a:endParaRPr lang="ru-RU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 descr="ha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73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Success ratio in random graphs</a:t>
            </a:r>
            <a:endParaRPr lang="en-US" sz="4000">
              <a:sym typeface="Mathematica1" pitchFamily="2" charset="2"/>
            </a:endParaRP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</a:rPr>
              <a:t>Configuration model (</a:t>
            </a:r>
            <a:r>
              <a:rPr lang="en-US" dirty="0">
                <a:sym typeface="Mathematica1" pitchFamily="2" charset="2"/>
              </a:rPr>
              <a:t></a:t>
            </a:r>
            <a:r>
              <a:rPr lang="en-US" i="1" dirty="0">
                <a:sym typeface="Mathematica1" pitchFamily="2" charset="2"/>
              </a:rPr>
              <a:t>2.1</a:t>
            </a:r>
            <a:r>
              <a:rPr lang="en-US" dirty="0">
                <a:latin typeface="Times New Roman" pitchFamily="18" charset="0"/>
              </a:rPr>
              <a:t>)</a:t>
            </a:r>
            <a:br>
              <a:rPr lang="en-US" dirty="0">
                <a:latin typeface="Times New Roman" pitchFamily="18" charset="0"/>
              </a:rPr>
            </a:br>
            <a:r>
              <a:rPr lang="en-US" dirty="0">
                <a:latin typeface="Times New Roman" pitchFamily="18" charset="0"/>
              </a:rPr>
              <a:t>                                </a:t>
            </a:r>
            <a:r>
              <a:rPr lang="en-US" i="1" dirty="0">
                <a:latin typeface="Times New Roman" pitchFamily="18" charset="0"/>
              </a:rPr>
              <a:t> 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</a:rPr>
              <a:t>30%</a:t>
            </a:r>
            <a:endParaRPr lang="en-US" dirty="0">
              <a:solidFill>
                <a:srgbClr val="FF0000"/>
              </a:solidFill>
              <a:latin typeface="Times New Roman" pitchFamily="18" charset="0"/>
            </a:endParaRPr>
          </a:p>
          <a:p>
            <a:pPr lvl="1"/>
            <a:r>
              <a:rPr lang="en-US" dirty="0" smtClean="0">
                <a:latin typeface="Times New Roman" pitchFamily="18" charset="0"/>
              </a:rPr>
              <a:t>No angular coordinates; node degree gradient only</a:t>
            </a:r>
          </a:p>
          <a:p>
            <a:r>
              <a:rPr lang="en-US" dirty="0" smtClean="0">
                <a:latin typeface="Times New Roman" pitchFamily="18" charset="0"/>
              </a:rPr>
              <a:t>Classical </a:t>
            </a:r>
            <a:r>
              <a:rPr lang="en-US" dirty="0">
                <a:latin typeface="Times New Roman" pitchFamily="18" charset="0"/>
              </a:rPr>
              <a:t>random graphs</a:t>
            </a:r>
            <a:br>
              <a:rPr lang="en-US" dirty="0">
                <a:latin typeface="Times New Roman" pitchFamily="18" charset="0"/>
              </a:rPr>
            </a:br>
            <a:r>
              <a:rPr lang="en-US" dirty="0">
                <a:latin typeface="Times New Roman" pitchFamily="18" charset="0"/>
              </a:rPr>
              <a:t>                                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</a:rPr>
              <a:t>0.17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</a:rPr>
              <a:t>%</a:t>
            </a:r>
          </a:p>
          <a:p>
            <a:pPr lvl="1"/>
            <a:r>
              <a:rPr lang="en-US" dirty="0" smtClean="0">
                <a:latin typeface="Times New Roman" pitchFamily="18" charset="0"/>
              </a:rPr>
              <a:t>No radial coordinates; the connection probability does not depend on any distances at all</a:t>
            </a: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1" name="Picture 3" descr="fig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543800" cy="691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14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610600" cy="1143000"/>
          </a:xfrm>
        </p:spPr>
        <p:txBody>
          <a:bodyPr/>
          <a:lstStyle/>
          <a:p>
            <a:r>
              <a:rPr lang="en-US" sz="4000" dirty="0"/>
              <a:t>Navigation </a:t>
            </a:r>
            <a:r>
              <a:rPr lang="en-US" sz="4000" dirty="0" smtClean="0"/>
              <a:t>efficiency and robustness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 </a:t>
            </a:r>
            <a:r>
              <a:rPr lang="en-US" sz="4000" dirty="0" smtClean="0"/>
              <a:t>(</a:t>
            </a:r>
            <a:r>
              <a:rPr lang="en-US" sz="4000" dirty="0" smtClean="0">
                <a:sym typeface="Mathematica1" pitchFamily="2" charset="2"/>
              </a:rPr>
              <a:t>Internet)</a:t>
            </a:r>
            <a:endParaRPr lang="en-US" sz="4000" dirty="0">
              <a:sym typeface="Mathematica1" pitchFamily="2" charset="2"/>
            </a:endParaRP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8000"/>
                </a:solidFill>
                <a:latin typeface="Times New Roman" pitchFamily="18" charset="0"/>
              </a:rPr>
              <a:t>Percentage of successful greedy paths</a:t>
            </a:r>
            <a:br>
              <a:rPr lang="en-US" dirty="0">
                <a:solidFill>
                  <a:srgbClr val="008000"/>
                </a:solidFill>
                <a:latin typeface="Times New Roman" pitchFamily="18" charset="0"/>
              </a:rPr>
            </a:br>
            <a:r>
              <a:rPr lang="en-US" dirty="0">
                <a:solidFill>
                  <a:srgbClr val="008000"/>
                </a:solidFill>
                <a:latin typeface="Times New Roman" pitchFamily="18" charset="0"/>
              </a:rPr>
              <a:t>                                 </a:t>
            </a:r>
            <a:r>
              <a:rPr lang="en-US" i="1" dirty="0">
                <a:solidFill>
                  <a:srgbClr val="008000"/>
                </a:solidFill>
                <a:latin typeface="Times New Roman" pitchFamily="18" charset="0"/>
              </a:rPr>
              <a:t>97%</a:t>
            </a:r>
            <a:r>
              <a:rPr lang="en-US" dirty="0">
                <a:latin typeface="Times New Roman" pitchFamily="18" charset="0"/>
              </a:rPr>
              <a:t> </a:t>
            </a:r>
          </a:p>
          <a:p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Average stretch</a:t>
            </a:r>
            <a:br>
              <a:rPr lang="en-US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                                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</a:rPr>
              <a:t>1.1</a:t>
            </a:r>
          </a:p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Percentage of successful greedy paths after removal of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</a:rPr>
              <a:t>x%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 of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links:</a:t>
            </a:r>
          </a:p>
          <a:p>
            <a:pPr lvl="1"/>
            <a:r>
              <a:rPr lang="en-US" i="1" dirty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10%                  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90%</a:t>
            </a:r>
            <a:endParaRPr lang="en-US" dirty="0">
              <a:solidFill>
                <a:srgbClr val="FF0000"/>
              </a:solidFill>
              <a:latin typeface="Times New Roman" pitchFamily="18" charset="0"/>
            </a:endParaRPr>
          </a:p>
          <a:p>
            <a:pPr lvl="1"/>
            <a:r>
              <a:rPr lang="en-US" i="1" dirty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30% 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                 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</a:rPr>
              <a:t>75%</a:t>
            </a:r>
            <a:endParaRPr lang="ru-RU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6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6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fig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1313"/>
            <a:ext cx="8153400" cy="617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438"/>
            <a:ext cx="8229600" cy="4525962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Why?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Congruency between hyperbolic space geometry and scale-free network topology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Hierarchical/heterogeneous organization of the two (zooming-out/zooming-in pattern)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Strong clustering/metric structure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How?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Strong clustering yields high path diversity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All paths are congruent to their corresponding hyperbolic geodesics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If some paths are damaged, many others remain, and can still be found since they all congruent</a:t>
            </a:r>
            <a:endParaRPr lang="ru-RU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7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2" dur="indefinite"/>
                                        <p:tgtEl>
                                          <p:spTgt spid="117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400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17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17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17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7" name="Picture 5" descr="fig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43000"/>
            <a:ext cx="2667000" cy="244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Take-home message</a:t>
            </a:r>
            <a:endParaRPr lang="ru-RU"/>
          </a:p>
        </p:txBody>
      </p:sp>
      <p:pic>
        <p:nvPicPr>
          <p:cNvPr id="120838" name="Picture 6" descr="fig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002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4122738" y="1981200"/>
            <a:ext cx="98266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5400" b="1" i="0">
                <a:solidFill>
                  <a:srgbClr val="008000"/>
                </a:solidFill>
                <a:latin typeface="Times New Roman" pitchFamily="18" charset="0"/>
                <a:sym typeface="Mathematica1" pitchFamily="2" charset="2"/>
              </a:rPr>
              <a:t></a:t>
            </a:r>
          </a:p>
        </p:txBody>
      </p:sp>
      <p:sp>
        <p:nvSpPr>
          <p:cNvPr id="120843" name="Text Box 11"/>
          <p:cNvSpPr txBox="1">
            <a:spLocks noChangeArrowheads="1"/>
          </p:cNvSpPr>
          <p:nvPr/>
        </p:nvSpPr>
        <p:spPr bwMode="auto">
          <a:xfrm>
            <a:off x="4270375" y="3352800"/>
            <a:ext cx="6826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5400" b="1" i="0">
                <a:solidFill>
                  <a:srgbClr val="008000"/>
                </a:solidFill>
                <a:latin typeface="Times New Roman" pitchFamily="18" charset="0"/>
                <a:sym typeface="Mathematica1" pitchFamily="2" charset="2"/>
              </a:rPr>
              <a:t></a:t>
            </a:r>
          </a:p>
        </p:txBody>
      </p:sp>
      <p:pic>
        <p:nvPicPr>
          <p:cNvPr id="120844" name="Picture 12" descr="h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43400"/>
            <a:ext cx="3657600" cy="221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45" name="Text Box 13"/>
          <p:cNvSpPr txBox="1">
            <a:spLocks noChangeArrowheads="1"/>
          </p:cNvSpPr>
          <p:nvPr/>
        </p:nvSpPr>
        <p:spPr bwMode="auto">
          <a:xfrm>
            <a:off x="4267200" y="3200400"/>
            <a:ext cx="10255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5400" b="1" i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</a:t>
            </a:r>
            <a:r>
              <a:rPr lang="en-US" sz="5400" b="1" i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?</a:t>
            </a:r>
            <a:endParaRPr lang="ru-RU" sz="5400" b="1" i="0">
              <a:solidFill>
                <a:srgbClr val="FF0000"/>
              </a:solidFill>
              <a:latin typeface="Times New Roman" pitchFamily="18" charset="0"/>
              <a:sym typeface="Mathematica1" pitchFamily="2" charset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0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0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0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0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0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20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9" grpId="0"/>
      <p:bldP spid="120843" grpId="0"/>
      <p:bldP spid="120843" grpId="1"/>
      <p:bldP spid="12084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  <a:endParaRPr lang="ru-RU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5105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We have discovered a new </a:t>
            </a:r>
            <a:r>
              <a:rPr lang="en-US" sz="2000" b="1" dirty="0"/>
              <a:t>geometric framework</a:t>
            </a:r>
            <a:r>
              <a:rPr lang="en-US" sz="2000" dirty="0"/>
              <a:t> to study the structure and function of complex networks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The framework provides a natural (no “enforcement” on our side) explanation of two basic structural properties of complex networks (</a:t>
            </a:r>
            <a:r>
              <a:rPr lang="en-US" sz="2000" b="1" dirty="0"/>
              <a:t>scale-free degree distribution and strong clustering</a:t>
            </a:r>
            <a:r>
              <a:rPr lang="en-US" sz="2000" dirty="0"/>
              <a:t>) as consequences of underlying hyperbolic geometry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The framework admits a standard statistical physics approach (</a:t>
            </a:r>
            <a:r>
              <a:rPr lang="en-US" sz="2000" b="1" dirty="0"/>
              <a:t>exponential random graphs</a:t>
            </a:r>
            <a:r>
              <a:rPr lang="en-US" sz="2000" dirty="0"/>
              <a:t>), interpreting auxiliary fields as linear function of hyperbolic distances/energies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The framework subsumes the </a:t>
            </a:r>
            <a:r>
              <a:rPr lang="en-US" sz="2000" b="1" dirty="0"/>
              <a:t>configuration </a:t>
            </a:r>
            <a:r>
              <a:rPr lang="en-US" sz="2000" b="1" dirty="0" smtClean="0"/>
              <a:t>model, classical </a:t>
            </a:r>
            <a:r>
              <a:rPr lang="en-US" sz="2000" b="1" dirty="0"/>
              <a:t>random </a:t>
            </a:r>
            <a:r>
              <a:rPr lang="en-US" sz="2000" b="1" dirty="0" smtClean="0"/>
              <a:t>graphs, and random geometric graphs</a:t>
            </a:r>
            <a:r>
              <a:rPr lang="en-US" sz="2000" dirty="0" smtClean="0"/>
              <a:t> </a:t>
            </a:r>
            <a:r>
              <a:rPr lang="en-US" sz="2000" dirty="0"/>
              <a:t>as </a:t>
            </a:r>
            <a:r>
              <a:rPr lang="en-US" sz="2000" dirty="0" smtClean="0"/>
              <a:t>three </a:t>
            </a:r>
            <a:r>
              <a:rPr lang="en-US" sz="2000" dirty="0"/>
              <a:t>limiting cases with degenerate geometric structures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The framework explains how the </a:t>
            </a:r>
            <a:r>
              <a:rPr lang="en-US" sz="2000" b="1" dirty="0"/>
              <a:t>hierarchical structure</a:t>
            </a:r>
            <a:r>
              <a:rPr lang="en-US" sz="2000" dirty="0"/>
              <a:t> of complex networks ensures the maximum efficiency of their </a:t>
            </a:r>
            <a:r>
              <a:rPr lang="en-US" sz="2000" b="1" dirty="0"/>
              <a:t>navigation function</a:t>
            </a:r>
            <a:r>
              <a:rPr lang="en-US" sz="2000" dirty="0"/>
              <a:t> – optimal routing without global topology knowledge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The framework provides a basis for </a:t>
            </a:r>
            <a:r>
              <a:rPr lang="en-US" sz="2000" b="1" dirty="0"/>
              <a:t>mapping</a:t>
            </a:r>
            <a:r>
              <a:rPr lang="en-US" sz="2000" dirty="0"/>
              <a:t> real complex networks to their hidden/underlying hyperbolic spaces</a:t>
            </a: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2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2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Does any optimization of efficiency </a:t>
            </a:r>
            <a:r>
              <a:rPr lang="en-US" dirty="0">
                <a:solidFill>
                  <a:srgbClr val="FF0000"/>
                </a:solidFill>
              </a:rPr>
              <a:t>and </a:t>
            </a:r>
            <a:r>
              <a:rPr lang="en-US" dirty="0" smtClean="0">
                <a:solidFill>
                  <a:srgbClr val="FF0000"/>
                </a:solidFill>
              </a:rPr>
              <a:t>robustness of targeted transport drive network evolution explicitly?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Or is it just a natural but implicit by-product of other (standard) network evolution mechanisms?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09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Applications of network mapping</a:t>
            </a:r>
            <a:endParaRPr lang="ru-RU" sz="4000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Internet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FF0000"/>
                </a:solidFill>
              </a:rPr>
              <a:t>optimal (maximally efficient/most scalable) routing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FF0000"/>
                </a:solidFill>
              </a:rPr>
              <a:t>routing table sizes, stretch, and communication overhead approach their theoretical lower bounds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Other networks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008000"/>
                </a:solidFill>
              </a:rPr>
              <a:t>discover hidden distances between nodes (e.g., similarity distances between people in social networks)</a:t>
            </a:r>
          </a:p>
          <a:p>
            <a:pPr lvl="2">
              <a:lnSpc>
                <a:spcPct val="80000"/>
              </a:lnSpc>
            </a:pPr>
            <a:r>
              <a:rPr lang="en-US" sz="2000" u="sng" dirty="0">
                <a:solidFill>
                  <a:srgbClr val="008000"/>
                </a:solidFill>
              </a:rPr>
              <a:t>“soft” communities become areas in the underlying space with higher node densities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008000"/>
                </a:solidFill>
              </a:rPr>
              <a:t>tell what drives signaling in networks, and what network perturbations drive it to failures (e.g., in the brain, regulatory, or metabolic networks</a:t>
            </a:r>
            <a:r>
              <a:rPr lang="en-US" sz="2400" dirty="0" smtClean="0">
                <a:solidFill>
                  <a:srgbClr val="008000"/>
                </a:solidFill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3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39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534400" cy="6019800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400" smtClean="0"/>
              <a:t>M. Boguñá, </a:t>
            </a:r>
            <a:r>
              <a:rPr lang="ru-RU" sz="1400" smtClean="0"/>
              <a:t>F. Papadopoulos</a:t>
            </a:r>
            <a:r>
              <a:rPr lang="en-US" sz="1400" smtClean="0"/>
              <a:t>, and D. Krioukov,</a:t>
            </a:r>
            <a:br>
              <a:rPr lang="en-US" sz="1400" smtClean="0"/>
            </a:br>
            <a:r>
              <a:rPr lang="en-US" sz="1400" b="1" smtClean="0">
                <a:solidFill>
                  <a:srgbClr val="A50021"/>
                </a:solidFill>
              </a:rPr>
              <a:t>Sustaining the Internet with Hyperbolic Mapping</a:t>
            </a:r>
            <a:r>
              <a:rPr lang="en-US" sz="1400" smtClean="0"/>
              <a:t>,</a:t>
            </a:r>
            <a:br>
              <a:rPr lang="en-US" sz="1400" smtClean="0"/>
            </a:br>
            <a:r>
              <a:rPr lang="en-US" sz="1400" i="1" smtClean="0"/>
              <a:t>Nature Communications, v.1, 62, 2010 </a:t>
            </a:r>
          </a:p>
          <a:p>
            <a:pPr eaLnBrk="1" hangingPunct="1">
              <a:lnSpc>
                <a:spcPct val="80000"/>
              </a:lnSpc>
            </a:pPr>
            <a:endParaRPr lang="en-US" sz="1400" i="1" smtClean="0"/>
          </a:p>
          <a:p>
            <a:pPr eaLnBrk="1" hangingPunct="1">
              <a:lnSpc>
                <a:spcPct val="80000"/>
              </a:lnSpc>
            </a:pPr>
            <a:r>
              <a:rPr lang="ru-RU" sz="1400" smtClean="0"/>
              <a:t>D. Krioukov, F. Papadopoulos, A. Vahdat, and M. </a:t>
            </a:r>
            <a:r>
              <a:rPr lang="en-US" sz="1400" smtClean="0"/>
              <a:t>Boguñá</a:t>
            </a:r>
            <a:r>
              <a:rPr lang="ru-RU" sz="1400" smtClean="0"/>
              <a:t>,</a:t>
            </a:r>
            <a:br>
              <a:rPr lang="ru-RU" sz="1400" smtClean="0"/>
            </a:br>
            <a:r>
              <a:rPr lang="en-US" sz="1400" b="1" smtClean="0">
                <a:solidFill>
                  <a:srgbClr val="A50021"/>
                </a:solidFill>
              </a:rPr>
              <a:t>Hyperbolic Geometry</a:t>
            </a:r>
            <a:r>
              <a:rPr lang="ru-RU" sz="1400" b="1" smtClean="0">
                <a:solidFill>
                  <a:srgbClr val="A50021"/>
                </a:solidFill>
              </a:rPr>
              <a:t> of Complex Networks</a:t>
            </a:r>
            <a:r>
              <a:rPr lang="ru-RU" sz="1400" smtClean="0"/>
              <a:t>,</a:t>
            </a:r>
            <a:br>
              <a:rPr lang="ru-RU" sz="1400" smtClean="0"/>
            </a:br>
            <a:r>
              <a:rPr lang="ru-RU" sz="1400" i="1" smtClean="0"/>
              <a:t>Physical Review E, v.8</a:t>
            </a:r>
            <a:r>
              <a:rPr lang="en-US" sz="1400" i="1" smtClean="0"/>
              <a:t>2</a:t>
            </a:r>
            <a:r>
              <a:rPr lang="ru-RU" sz="1400" i="1" smtClean="0"/>
              <a:t>, </a:t>
            </a:r>
            <a:r>
              <a:rPr lang="en-US" sz="1400" i="1" smtClean="0"/>
              <a:t>036106</a:t>
            </a:r>
            <a:r>
              <a:rPr lang="ru-RU" sz="1400" i="1" smtClean="0"/>
              <a:t>, 20</a:t>
            </a:r>
            <a:r>
              <a:rPr lang="en-US" sz="1400" i="1" smtClean="0"/>
              <a:t>1</a:t>
            </a:r>
            <a:r>
              <a:rPr lang="ru-RU" sz="1400" i="1" smtClean="0"/>
              <a:t>0</a:t>
            </a:r>
            <a:r>
              <a:rPr lang="en-US" sz="1400" i="1" smtClean="0"/>
              <a:t>,</a:t>
            </a:r>
            <a:br>
              <a:rPr lang="en-US" sz="1400" i="1" smtClean="0"/>
            </a:br>
            <a:r>
              <a:rPr lang="ru-RU" sz="1400" i="1" smtClean="0"/>
              <a:t>Physical Review E, v.8</a:t>
            </a:r>
            <a:r>
              <a:rPr lang="en-US" sz="1400" i="1" smtClean="0"/>
              <a:t>0</a:t>
            </a:r>
            <a:r>
              <a:rPr lang="ru-RU" sz="1400" i="1" smtClean="0"/>
              <a:t>, </a:t>
            </a:r>
            <a:r>
              <a:rPr lang="en-US" sz="1400" i="1" smtClean="0"/>
              <a:t>035101(R)</a:t>
            </a:r>
            <a:r>
              <a:rPr lang="ru-RU" sz="1400" i="1" smtClean="0"/>
              <a:t>, 20</a:t>
            </a:r>
            <a:r>
              <a:rPr lang="en-US" sz="1400" i="1" smtClean="0"/>
              <a:t>09</a:t>
            </a:r>
            <a:br>
              <a:rPr lang="en-US" sz="1400" i="1" smtClean="0"/>
            </a:br>
            <a:endParaRPr lang="en-US" sz="1400" i="1" smtClean="0"/>
          </a:p>
          <a:p>
            <a:pPr eaLnBrk="1" hangingPunct="1">
              <a:lnSpc>
                <a:spcPct val="80000"/>
              </a:lnSpc>
            </a:pPr>
            <a:r>
              <a:rPr lang="ru-RU" sz="1400" smtClean="0"/>
              <a:t>F. Papadopoulos, D. Krioukov, M. </a:t>
            </a:r>
            <a:r>
              <a:rPr lang="en-US" sz="1400" smtClean="0"/>
              <a:t>Boguñá, and </a:t>
            </a:r>
            <a:r>
              <a:rPr lang="ru-RU" sz="1400" smtClean="0"/>
              <a:t>A. Vahdat,</a:t>
            </a: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b="1" smtClean="0">
                <a:solidFill>
                  <a:srgbClr val="A50021"/>
                </a:solidFill>
              </a:rPr>
              <a:t>Greedy Forwarding in (Dynamic) Scale-Free Networks</a:t>
            </a:r>
            <a:br>
              <a:rPr lang="en-US" sz="1400" b="1" smtClean="0">
                <a:solidFill>
                  <a:srgbClr val="A50021"/>
                </a:solidFill>
              </a:rPr>
            </a:br>
            <a:r>
              <a:rPr lang="en-US" sz="1400" b="1" smtClean="0">
                <a:solidFill>
                  <a:srgbClr val="A50021"/>
                </a:solidFill>
              </a:rPr>
              <a:t>Embedded in Hyperbolic Metric Spaces</a:t>
            </a:r>
            <a:r>
              <a:rPr lang="en-US" sz="1400" smtClean="0"/>
              <a:t>,</a:t>
            </a:r>
            <a:br>
              <a:rPr lang="en-US" sz="1400" smtClean="0"/>
            </a:br>
            <a:r>
              <a:rPr lang="en-US" sz="1400" i="1" smtClean="0"/>
              <a:t>INFOCOM 2010,</a:t>
            </a:r>
            <a:br>
              <a:rPr lang="en-US" sz="1400" i="1" smtClean="0"/>
            </a:br>
            <a:r>
              <a:rPr lang="en-US" sz="1400" i="1" smtClean="0"/>
              <a:t>SIGMETRICS MAMA 2009</a:t>
            </a:r>
            <a:br>
              <a:rPr lang="en-US" sz="1400" i="1" smtClean="0"/>
            </a:br>
            <a:endParaRPr lang="en-US" sz="1400" i="1" smtClean="0"/>
          </a:p>
          <a:p>
            <a:pPr eaLnBrk="1" hangingPunct="1">
              <a:lnSpc>
                <a:spcPct val="80000"/>
              </a:lnSpc>
            </a:pPr>
            <a:r>
              <a:rPr lang="en-US" sz="1400" smtClean="0"/>
              <a:t>M. Boguñá, D. Krioukov, and kc claffy,</a:t>
            </a:r>
            <a:br>
              <a:rPr lang="en-US" sz="1400" smtClean="0"/>
            </a:br>
            <a:r>
              <a:rPr lang="en-US" sz="1400" b="1" smtClean="0">
                <a:solidFill>
                  <a:srgbClr val="A50021"/>
                </a:solidFill>
              </a:rPr>
              <a:t>Navigability of Complex Networks</a:t>
            </a:r>
            <a:r>
              <a:rPr lang="en-US" sz="1400" smtClean="0"/>
              <a:t>,</a:t>
            </a:r>
            <a:br>
              <a:rPr lang="en-US" sz="1400" smtClean="0"/>
            </a:br>
            <a:r>
              <a:rPr lang="en-US" sz="1400" i="1" smtClean="0"/>
              <a:t>Nature Physics, v.5, p.74-80, 2009</a:t>
            </a:r>
          </a:p>
        </p:txBody>
      </p:sp>
    </p:spTree>
    <p:extLst>
      <p:ext uri="{BB962C8B-B14F-4D97-AF65-F5344CB8AC3E}">
        <p14:creationId xmlns:p14="http://schemas.microsoft.com/office/powerpoint/2010/main" val="370752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24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249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1249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1249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Internet</a:t>
            </a:r>
            <a:endParaRPr lang="ru-RU"/>
          </a:p>
        </p:txBody>
      </p:sp>
      <p:sp>
        <p:nvSpPr>
          <p:cNvPr id="23040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05000"/>
            <a:ext cx="4114800" cy="4191000"/>
          </a:xfrm>
        </p:spPr>
        <p:txBody>
          <a:bodyPr/>
          <a:lstStyle/>
          <a:p>
            <a:r>
              <a:rPr lang="en-US" sz="2800" dirty="0"/>
              <a:t>Heterogeneity:</a:t>
            </a:r>
            <a:br>
              <a:rPr lang="en-US" sz="2800" dirty="0"/>
            </a:br>
            <a:r>
              <a:rPr lang="en-US" sz="2000" dirty="0"/>
              <a:t>distribution </a:t>
            </a:r>
            <a:r>
              <a:rPr lang="en-US" sz="2000" i="1" dirty="0"/>
              <a:t>P(k)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of node degrees </a:t>
            </a:r>
            <a:r>
              <a:rPr lang="en-US" sz="2000" i="1" dirty="0"/>
              <a:t>k</a:t>
            </a:r>
            <a:r>
              <a:rPr lang="en-US" sz="2000" dirty="0"/>
              <a:t>:</a:t>
            </a:r>
          </a:p>
          <a:p>
            <a:pPr lvl="1"/>
            <a:r>
              <a:rPr lang="en-US" sz="2000" dirty="0"/>
              <a:t>Real:</a:t>
            </a:r>
            <a:r>
              <a:rPr lang="en-US" sz="2400" dirty="0"/>
              <a:t>      </a:t>
            </a:r>
            <a:r>
              <a:rPr lang="en-US" sz="2400" i="1" dirty="0"/>
              <a:t>P(k) ~ k</a:t>
            </a:r>
            <a:r>
              <a:rPr lang="en-US" sz="2400" i="1" baseline="30000" dirty="0">
                <a:sym typeface="Mathematica1" pitchFamily="2" charset="2"/>
              </a:rPr>
              <a:t></a:t>
            </a:r>
            <a:endParaRPr lang="en-US" sz="2000" dirty="0"/>
          </a:p>
          <a:p>
            <a:pPr lvl="1"/>
            <a:r>
              <a:rPr lang="en-US" sz="2000" dirty="0"/>
              <a:t>Random:</a:t>
            </a:r>
            <a:r>
              <a:rPr lang="en-US" sz="2400" dirty="0"/>
              <a:t> </a:t>
            </a:r>
            <a:r>
              <a:rPr lang="en-US" sz="2400" i="1" dirty="0"/>
              <a:t>P(k) </a:t>
            </a:r>
            <a:r>
              <a:rPr lang="en-US" sz="2400" i="1" dirty="0" smtClean="0"/>
              <a:t>~ </a:t>
            </a:r>
            <a:r>
              <a:rPr lang="en-US" sz="2400" i="1" dirty="0" smtClean="0">
                <a:sym typeface="Mathematica1" pitchFamily="2" charset="2"/>
              </a:rPr>
              <a:t></a:t>
            </a:r>
            <a:r>
              <a:rPr lang="en-US" sz="2400" i="1" baseline="30000" dirty="0" err="1">
                <a:sym typeface="Mathematica1" pitchFamily="2" charset="2"/>
              </a:rPr>
              <a:t>k</a:t>
            </a:r>
            <a:r>
              <a:rPr lang="en-US" sz="2400" i="1" dirty="0" err="1">
                <a:sym typeface="Mathematica1" pitchFamily="2" charset="2"/>
              </a:rPr>
              <a:t>e</a:t>
            </a:r>
            <a:r>
              <a:rPr lang="en-US" sz="2400" i="1" baseline="30000" dirty="0">
                <a:sym typeface="Mathematica1" pitchFamily="2" charset="2"/>
              </a:rPr>
              <a:t></a:t>
            </a:r>
            <a:r>
              <a:rPr lang="en-US" sz="2400" i="1" dirty="0">
                <a:sym typeface="Mathematica1" pitchFamily="2" charset="2"/>
              </a:rPr>
              <a:t>/k!</a:t>
            </a:r>
            <a:endParaRPr lang="el-GR" sz="2400" i="1" baseline="30000" dirty="0">
              <a:cs typeface="Times New Roman" pitchFamily="18" charset="0"/>
            </a:endParaRPr>
          </a:p>
          <a:p>
            <a:r>
              <a:rPr lang="en-US" sz="2800" dirty="0"/>
              <a:t>Clustering:</a:t>
            </a:r>
            <a:br>
              <a:rPr lang="en-US" sz="2800" dirty="0"/>
            </a:br>
            <a:r>
              <a:rPr lang="en-US" sz="2000" dirty="0"/>
              <a:t>average probability that</a:t>
            </a:r>
            <a:br>
              <a:rPr lang="en-US" sz="2000" dirty="0"/>
            </a:br>
            <a:r>
              <a:rPr lang="en-US" sz="2000" dirty="0"/>
              <a:t>node neighbors are connected:</a:t>
            </a:r>
          </a:p>
          <a:p>
            <a:pPr lvl="1"/>
            <a:r>
              <a:rPr lang="en-US" sz="2000" dirty="0"/>
              <a:t>Real:</a:t>
            </a:r>
            <a:r>
              <a:rPr lang="en-US" sz="2400" dirty="0"/>
              <a:t>      </a:t>
            </a:r>
            <a:r>
              <a:rPr lang="en-US" sz="2400" i="1" dirty="0"/>
              <a:t>0.46</a:t>
            </a:r>
            <a:endParaRPr lang="en-US" sz="2000" dirty="0"/>
          </a:p>
          <a:p>
            <a:pPr lvl="1"/>
            <a:r>
              <a:rPr lang="en-US" sz="2000" dirty="0"/>
              <a:t>Random:</a:t>
            </a:r>
            <a:r>
              <a:rPr lang="en-US" sz="2400" dirty="0"/>
              <a:t> </a:t>
            </a:r>
            <a:r>
              <a:rPr lang="en-US" sz="2400" i="1" dirty="0"/>
              <a:t>6.8</a:t>
            </a:r>
            <a:r>
              <a:rPr lang="en-US" sz="2400" i="1" dirty="0">
                <a:sym typeface="Mathematica1" pitchFamily="2" charset="2"/>
              </a:rPr>
              <a:t>10</a:t>
            </a:r>
            <a:r>
              <a:rPr lang="en-US" sz="2400" i="1" baseline="30000" dirty="0">
                <a:sym typeface="Mathematica1" pitchFamily="2" charset="2"/>
              </a:rPr>
              <a:t>4</a:t>
            </a:r>
            <a:endParaRPr lang="ru-RU" sz="2400" i="1" dirty="0"/>
          </a:p>
        </p:txBody>
      </p:sp>
      <p:pic>
        <p:nvPicPr>
          <p:cNvPr id="230407" name="Picture 7" descr="untitle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057400"/>
            <a:ext cx="3810000" cy="1714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0408" name="Picture 8" descr="untitle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4240213"/>
            <a:ext cx="3810000" cy="16906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625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0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0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0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0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04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04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04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0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 descr="Large confetti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/>
              <a:t>Internet vs. protein interaction</a:t>
            </a:r>
            <a:endParaRPr lang="ru-RU"/>
          </a:p>
        </p:txBody>
      </p:sp>
      <p:pic>
        <p:nvPicPr>
          <p:cNvPr id="233476" name="Picture 4" descr="untitle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057400"/>
            <a:ext cx="3810000" cy="1714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3477" name="Picture 5" descr="untitle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4240213"/>
            <a:ext cx="3810000" cy="16906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3484" name="Picture 12" descr="untitled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4257675"/>
            <a:ext cx="3810000" cy="1657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3485" name="Picture 13" descr="untitled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049463"/>
            <a:ext cx="3810000" cy="1730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149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3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3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Strong heterogeneity and clustering as common features of complex networks</a:t>
            </a:r>
            <a:endParaRPr lang="ru-RU" sz="3600"/>
          </a:p>
        </p:txBody>
      </p:sp>
      <p:graphicFrame>
        <p:nvGraphicFramePr>
          <p:cNvPr id="237637" name="Group 69"/>
          <p:cNvGraphicFramePr>
            <a:graphicFrameLocks noGrp="1"/>
          </p:cNvGraphicFramePr>
          <p:nvPr>
            <p:ph idx="1"/>
          </p:nvPr>
        </p:nvGraphicFramePr>
        <p:xfrm>
          <a:off x="1295400" y="1828800"/>
          <a:ext cx="6477000" cy="4662171"/>
        </p:xfrm>
        <a:graphic>
          <a:graphicData uri="http://schemas.openxmlformats.org/drawingml/2006/table">
            <a:tbl>
              <a:tblPr/>
              <a:tblGrid>
                <a:gridCol w="2819400"/>
                <a:gridCol w="2286000"/>
                <a:gridCol w="1371600"/>
              </a:tblGrid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Network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Exponent of the</a:t>
                      </a:r>
                      <a:b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degree distribution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Average clustering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Internet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2.1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0.46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Air transportation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2.0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0.62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0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Actor collaboration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2.3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0.78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Protein interaction</a:t>
                      </a:r>
                      <a:b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S. cerevisiae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2.4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0.09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Metabolic</a:t>
                      </a:r>
                      <a:b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E. coli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and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S. cerevisiae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2.0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0.67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Gene regulation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E. coli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and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S. cerevisiae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2.1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0.09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578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ommon features</a:t>
            </a:r>
            <a:endParaRPr lang="ru-RU" dirty="0"/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smtClean="0"/>
              <a:t>Strong heterogeneity</a:t>
            </a:r>
            <a:r>
              <a:rPr lang="en-US" sz="2800" dirty="0"/>
              <a:t> </a:t>
            </a:r>
            <a:r>
              <a:rPr lang="en-US" sz="2800" dirty="0" smtClean="0"/>
              <a:t>and clustering of complex networks exhaust </a:t>
            </a:r>
            <a:r>
              <a:rPr lang="en-US" sz="2800" dirty="0"/>
              <a:t>all </a:t>
            </a:r>
            <a:r>
              <a:rPr lang="en-US" sz="2800" dirty="0" smtClean="0"/>
              <a:t>their commonalities</a:t>
            </a:r>
            <a:endParaRPr lang="en-US" sz="2800" dirty="0">
              <a:cs typeface="Times New Roman" pitchFamily="18" charset="0"/>
            </a:endParaRP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the </a:t>
            </a:r>
            <a:r>
              <a:rPr lang="en-US" sz="2400" dirty="0"/>
              <a:t>networks are quite different and unique in all other </a:t>
            </a:r>
            <a:r>
              <a:rPr lang="en-US" sz="2400" dirty="0" smtClean="0"/>
              <a:t>respects (e.g., modularity, etc.)</a:t>
            </a: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800" dirty="0" smtClean="0"/>
              <a:t>Is there any geometric explanation for </a:t>
            </a:r>
            <a:r>
              <a:rPr lang="en-US" sz="2800" dirty="0"/>
              <a:t>these two </a:t>
            </a:r>
            <a:r>
              <a:rPr lang="en-US" sz="2800" dirty="0" smtClean="0"/>
              <a:t>universal features?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4319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9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9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9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Oval 4"/>
          <p:cNvSpPr>
            <a:spLocks noChangeArrowheads="1"/>
          </p:cNvSpPr>
          <p:nvPr/>
        </p:nvSpPr>
        <p:spPr bwMode="auto">
          <a:xfrm>
            <a:off x="1828800" y="685800"/>
            <a:ext cx="5486400" cy="5486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7683</TotalTime>
  <Words>545</Words>
  <Application>Microsoft Office PowerPoint</Application>
  <PresentationFormat>On-screen Show (4:3)</PresentationFormat>
  <Paragraphs>117</Paragraphs>
  <Slides>48</Slides>
  <Notes>0</Notes>
  <HiddenSlides>7</HiddenSlides>
  <MMClips>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Times New Roman</vt:lpstr>
      <vt:lpstr>Mathematica1</vt:lpstr>
      <vt:lpstr>Default Design</vt:lpstr>
      <vt:lpstr>Equation</vt:lpstr>
      <vt:lpstr>Hyperbolic geometry of complex networks</vt:lpstr>
      <vt:lpstr>Complex networks</vt:lpstr>
      <vt:lpstr>PowerPoint Presentation</vt:lpstr>
      <vt:lpstr>PowerPoint Presentation</vt:lpstr>
      <vt:lpstr>Internet</vt:lpstr>
      <vt:lpstr>Internet vs. protein interaction</vt:lpstr>
      <vt:lpstr>Strong heterogeneity and clustering as common features of complex networks</vt:lpstr>
      <vt:lpstr>Common features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Navigation efficiency and robustness (2.1)</vt:lpstr>
      <vt:lpstr>Success ratio in random graphs</vt:lpstr>
      <vt:lpstr>PowerPoint Presentation</vt:lpstr>
      <vt:lpstr>Navigation efficiency and robustness  (Internet)</vt:lpstr>
      <vt:lpstr>PowerPoint Presentation</vt:lpstr>
      <vt:lpstr>Take-home message</vt:lpstr>
      <vt:lpstr>Conclusions</vt:lpstr>
      <vt:lpstr>Open question</vt:lpstr>
      <vt:lpstr>Applications of network mapping</vt:lpstr>
      <vt:lpstr>PowerPoint Presentation</vt:lpstr>
    </vt:vector>
  </TitlesOfParts>
  <Company>Hersam Naddus,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Hyperbolic geometry of complex network</dc:title>
  <dc:creator>Kapuk Memrysh</dc:creator>
  <cp:lastModifiedBy>Jessica Ha</cp:lastModifiedBy>
  <cp:revision>99</cp:revision>
  <dcterms:created xsi:type="dcterms:W3CDTF">2010-05-04T21:28:01Z</dcterms:created>
  <dcterms:modified xsi:type="dcterms:W3CDTF">2012-07-05T20:06:41Z</dcterms:modified>
</cp:coreProperties>
</file>