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avi" ContentType="video/avi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360" r:id="rId3"/>
    <p:sldId id="361" r:id="rId4"/>
    <p:sldId id="362" r:id="rId5"/>
    <p:sldId id="363" r:id="rId6"/>
    <p:sldId id="364" r:id="rId7"/>
    <p:sldId id="365" r:id="rId8"/>
    <p:sldId id="366" r:id="rId9"/>
    <p:sldId id="367" r:id="rId10"/>
    <p:sldId id="368" r:id="rId11"/>
    <p:sldId id="370" r:id="rId12"/>
    <p:sldId id="377" r:id="rId13"/>
    <p:sldId id="376" r:id="rId14"/>
    <p:sldId id="378" r:id="rId15"/>
    <p:sldId id="379" r:id="rId16"/>
    <p:sldId id="380" r:id="rId17"/>
    <p:sldId id="381" r:id="rId18"/>
    <p:sldId id="383" r:id="rId19"/>
    <p:sldId id="382" r:id="rId20"/>
    <p:sldId id="385" r:id="rId21"/>
    <p:sldId id="387" r:id="rId22"/>
    <p:sldId id="388" r:id="rId23"/>
    <p:sldId id="384" r:id="rId24"/>
    <p:sldId id="389" r:id="rId25"/>
    <p:sldId id="390" r:id="rId26"/>
    <p:sldId id="391" r:id="rId27"/>
    <p:sldId id="393" r:id="rId28"/>
    <p:sldId id="392" r:id="rId29"/>
    <p:sldId id="409" r:id="rId30"/>
    <p:sldId id="394" r:id="rId31"/>
    <p:sldId id="395" r:id="rId32"/>
    <p:sldId id="396" r:id="rId33"/>
    <p:sldId id="397" r:id="rId34"/>
    <p:sldId id="398" r:id="rId35"/>
    <p:sldId id="399" r:id="rId36"/>
    <p:sldId id="400" r:id="rId37"/>
    <p:sldId id="401" r:id="rId38"/>
    <p:sldId id="403" r:id="rId39"/>
    <p:sldId id="404" r:id="rId40"/>
    <p:sldId id="405" r:id="rId41"/>
    <p:sldId id="406" r:id="rId42"/>
    <p:sldId id="402" r:id="rId43"/>
    <p:sldId id="407" r:id="rId44"/>
    <p:sldId id="408" r:id="rId45"/>
    <p:sldId id="371" r:id="rId46"/>
    <p:sldId id="373" r:id="rId47"/>
    <p:sldId id="374" r:id="rId48"/>
    <p:sldId id="375" r:id="rId49"/>
    <p:sldId id="359" r:id="rId5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A50021"/>
    <a:srgbClr val="003300"/>
    <a:srgbClr val="006600"/>
    <a:srgbClr val="660066"/>
    <a:srgbClr val="008000"/>
    <a:srgbClr val="663300"/>
    <a:srgbClr val="FFB7B7"/>
    <a:srgbClr val="800080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07" autoAdjust="0"/>
    <p:restoredTop sz="94660"/>
  </p:normalViewPr>
  <p:slideViewPr>
    <p:cSldViewPr showGuides="1">
      <p:cViewPr varScale="1">
        <p:scale>
          <a:sx n="124" d="100"/>
          <a:sy n="124" d="100"/>
        </p:scale>
        <p:origin x="-117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8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A62332-7EAD-4395-8BD6-5831EDC26D60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5616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B3EC6B-01E4-4FB0-8FF5-B091D78CF684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6323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D70EB3-5596-474A-9F19-B8D663DAE027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45052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8A9728B-CF5F-42DF-8035-44E4882C9DF6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8930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2F5751-C228-4D86-BD65-5BB4E46248F5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8404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688D45-C449-4743-A955-89892BFD934E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0329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6C3D1D-F5E1-463F-AD25-3EFF79F3533D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9651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B24D8C-6E5C-47B9-8F15-5C2658D0347E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2841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8744A4-C63D-4B3A-B6CD-9F404446CD46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8980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3F3CA6-3CF9-4870-98BD-5A3EB628632C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3084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3A6F7C-0C5A-46D9-9AE2-86F4273F578D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4881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744490-E5F0-4B1C-A90D-617A3070A9E1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5991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i="0"/>
            </a:lvl1pPr>
          </a:lstStyle>
          <a:p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i="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/>
            </a:lvl1pPr>
          </a:lstStyle>
          <a:p>
            <a:fld id="{E742C531-EE4A-43BD-A550-DEB801433E38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7" Type="http://schemas.openxmlformats.org/officeDocument/2006/relationships/image" Target="../media/image37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0.png"/><Relationship Id="rId5" Type="http://schemas.openxmlformats.org/officeDocument/2006/relationships/image" Target="../media/image350.png"/><Relationship Id="rId4" Type="http://schemas.openxmlformats.org/officeDocument/2006/relationships/image" Target="../media/image34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2.wm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1597025"/>
            <a:ext cx="8077200" cy="1470025"/>
          </a:xfrm>
        </p:spPr>
        <p:txBody>
          <a:bodyPr/>
          <a:lstStyle/>
          <a:p>
            <a:r>
              <a:rPr lang="en-US" sz="4000" dirty="0" smtClean="0"/>
              <a:t>Popularity versus Similarity</a:t>
            </a:r>
            <a:br>
              <a:rPr lang="en-US" sz="4000" dirty="0" smtClean="0"/>
            </a:br>
            <a:r>
              <a:rPr lang="en-US" sz="4000" dirty="0" smtClean="0"/>
              <a:t>in Growing Networks</a:t>
            </a:r>
            <a:endParaRPr lang="ru-RU" sz="4000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352800"/>
            <a:ext cx="6400800" cy="1905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000" b="1" dirty="0" err="1" smtClean="0"/>
              <a:t>Fragiskos</a:t>
            </a:r>
            <a:r>
              <a:rPr lang="en-US" sz="2000" b="1" dirty="0" smtClean="0"/>
              <a:t> Papadopoulos</a:t>
            </a:r>
            <a:r>
              <a:rPr lang="en-US" sz="2000" b="1" dirty="0"/>
              <a:t/>
            </a:r>
            <a:br>
              <a:rPr lang="en-US" sz="2000" b="1" dirty="0"/>
            </a:br>
            <a:r>
              <a:rPr lang="en-US" sz="2000" dirty="0" smtClean="0"/>
              <a:t>Cyprus University of Technology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1800" b="1" dirty="0" smtClean="0"/>
              <a:t>M</a:t>
            </a:r>
            <a:r>
              <a:rPr lang="en-US" sz="1800" b="1" dirty="0"/>
              <a:t>. Kitsak, </a:t>
            </a:r>
            <a:r>
              <a:rPr lang="en-US" sz="1800" b="1" dirty="0" smtClean="0"/>
              <a:t>M</a:t>
            </a:r>
            <a:r>
              <a:rPr lang="en-US" sz="1800" b="1" dirty="0"/>
              <a:t>. </a:t>
            </a:r>
            <a:r>
              <a:rPr lang="en-US" sz="1800" b="1" dirty="0">
                <a:cs typeface="Arial" charset="0"/>
              </a:rPr>
              <a:t>Á. </a:t>
            </a:r>
            <a:r>
              <a:rPr lang="en-US" sz="1800" b="1" dirty="0"/>
              <a:t>Serrano, M. </a:t>
            </a:r>
            <a:r>
              <a:rPr lang="en-US" sz="1800" b="1" dirty="0" err="1" smtClean="0"/>
              <a:t>Bogu</a:t>
            </a:r>
            <a:r>
              <a:rPr lang="en-US" sz="1800" b="1" dirty="0" err="1" smtClean="0">
                <a:cs typeface="Times New Roman" pitchFamily="18" charset="0"/>
              </a:rPr>
              <a:t>ñá</a:t>
            </a:r>
            <a:r>
              <a:rPr lang="en-US" sz="1800" b="1" dirty="0" smtClean="0">
                <a:cs typeface="Times New Roman" pitchFamily="18" charset="0"/>
              </a:rPr>
              <a:t>, and</a:t>
            </a:r>
            <a:br>
              <a:rPr lang="en-US" sz="1800" b="1" dirty="0" smtClean="0">
                <a:cs typeface="Times New Roman" pitchFamily="18" charset="0"/>
              </a:rPr>
            </a:br>
            <a:r>
              <a:rPr lang="en-US" sz="1800" b="1" i="1" dirty="0" smtClean="0">
                <a:cs typeface="Times New Roman" pitchFamily="18" charset="0"/>
              </a:rPr>
              <a:t>Dmitri Krioukov</a:t>
            </a:r>
            <a:r>
              <a:rPr lang="en-US" sz="1800" b="1" dirty="0" smtClean="0">
                <a:cs typeface="Times New Roman" pitchFamily="18" charset="0"/>
              </a:rPr>
              <a:t/>
            </a:r>
            <a:br>
              <a:rPr lang="en-US" sz="1800" b="1" dirty="0" smtClean="0">
                <a:cs typeface="Times New Roman" pitchFamily="18" charset="0"/>
              </a:rPr>
            </a:br>
            <a:r>
              <a:rPr lang="en-US" sz="1800" dirty="0" smtClean="0">
                <a:cs typeface="Times New Roman" pitchFamily="18" charset="0"/>
              </a:rPr>
              <a:t>CAIDA/UCSD</a:t>
            </a:r>
            <a:r>
              <a:rPr lang="en-US" sz="1800" b="1" dirty="0">
                <a:cs typeface="Times New Roman" pitchFamily="18" charset="0"/>
              </a:rPr>
              <a:t/>
            </a:r>
            <a:br>
              <a:rPr lang="en-US" sz="1800" b="1" dirty="0">
                <a:cs typeface="Times New Roman" pitchFamily="18" charset="0"/>
              </a:rPr>
            </a:br>
            <a:r>
              <a:rPr lang="en-US" sz="1800" b="1" dirty="0"/>
              <a:t/>
            </a:r>
            <a:br>
              <a:rPr lang="en-US" sz="1800" b="1" dirty="0"/>
            </a:br>
            <a:r>
              <a:rPr lang="en-US" sz="2000" dirty="0"/>
              <a:t> </a:t>
            </a:r>
            <a:r>
              <a:rPr lang="en-US" sz="2000" dirty="0" smtClean="0"/>
              <a:t>Large Graphs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>IMA, October 2011</a:t>
            </a:r>
            <a:endParaRPr lang="ru-RU"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Mechanism (growth algorithm)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Nodes </a:t>
            </a:r>
            <a:r>
              <a:rPr lang="en-US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are introduced one by one</a:t>
            </a:r>
          </a:p>
          <a:p>
            <a:pPr lvl="1"/>
            <a:r>
              <a:rPr lang="en-US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</a:t>
            </a:r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1, 2, 3, …</a:t>
            </a:r>
          </a:p>
          <a:p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Measure of popularity</a:t>
            </a:r>
          </a:p>
          <a:p>
            <a:pPr lvl="1"/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Node’s birth time </a:t>
            </a:r>
            <a:r>
              <a:rPr lang="en-US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t</a:t>
            </a:r>
          </a:p>
          <a:p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Measure of similarity</a:t>
            </a:r>
          </a:p>
          <a:p>
            <a:pPr lvl="1"/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Upon its birth, node </a:t>
            </a:r>
            <a:r>
              <a:rPr lang="en-US" i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gets positioned at a random coordinate </a:t>
            </a:r>
            <a:r>
              <a:rPr lang="el-GR" i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θ</a:t>
            </a:r>
            <a:r>
              <a:rPr lang="en-US" i="1" baseline="-250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in a “similarity” space</a:t>
            </a:r>
          </a:p>
          <a:p>
            <a:pPr lvl="1"/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The similarity space is a circle</a:t>
            </a:r>
          </a:p>
          <a:p>
            <a:pPr lvl="1"/>
            <a:r>
              <a:rPr lang="el-GR" i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θ</a:t>
            </a:r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is random variable uniformly distributed on [0,2</a:t>
            </a:r>
            <a:r>
              <a:rPr lang="el-GR" i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]</a:t>
            </a:r>
          </a:p>
          <a:p>
            <a:pPr lvl="1"/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Measure of similarity between </a:t>
            </a:r>
            <a:r>
              <a:rPr lang="en-US" i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US" i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is </a:t>
            </a:r>
            <a:r>
              <a:rPr lang="el-GR" i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θ</a:t>
            </a:r>
            <a:r>
              <a:rPr lang="en-US" i="1" baseline="-25000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st</a:t>
            </a:r>
            <a:r>
              <a:rPr lang="en-US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 </a:t>
            </a:r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 |</a:t>
            </a:r>
            <a:r>
              <a:rPr lang="el-GR" i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θ</a:t>
            </a:r>
            <a:r>
              <a:rPr lang="en-US" i="1" baseline="-250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l-GR" i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</a:t>
            </a:r>
            <a:r>
              <a:rPr lang="en-US" i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 </a:t>
            </a:r>
            <a:r>
              <a:rPr lang="el-GR" i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θ</a:t>
            </a:r>
            <a:r>
              <a:rPr lang="en-US" i="1" baseline="-250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|</a:t>
            </a:r>
            <a:endParaRPr lang="en-US" baseline="-25000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147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Mechanism (contd.)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New connections</a:t>
            </a:r>
          </a:p>
          <a:p>
            <a:pPr lvl="1"/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New node </a:t>
            </a:r>
            <a:r>
              <a:rPr lang="en-US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connects to </a:t>
            </a:r>
            <a:r>
              <a:rPr lang="en-US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m</a:t>
            </a:r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 existing nodes </a:t>
            </a:r>
            <a:r>
              <a:rPr lang="en-US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s</a:t>
            </a:r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,</a:t>
            </a:r>
            <a:r>
              <a:rPr lang="en-US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 s </a:t>
            </a:r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</a:t>
            </a:r>
            <a:r>
              <a:rPr lang="en-US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 t</a:t>
            </a:r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, minimizing </a:t>
            </a:r>
            <a:r>
              <a:rPr lang="en-US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s</a:t>
            </a:r>
            <a:r>
              <a:rPr lang="el-GR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θ</a:t>
            </a:r>
            <a:r>
              <a:rPr lang="en-US" i="1" baseline="-250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st</a:t>
            </a:r>
            <a:r>
              <a:rPr lang="en-US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 </a:t>
            </a:r>
            <a:endParaRPr lang="en-US" dirty="0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  <a:sym typeface="Mathematica1"/>
            </a:endParaRPr>
          </a:p>
          <a:p>
            <a:pPr lvl="1"/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That is, maximizing </a:t>
            </a:r>
            <a:r>
              <a:rPr lang="en-US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the product between popularity and </a:t>
            </a:r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similarity</a:t>
            </a:r>
            <a:endParaRPr lang="en-US" dirty="0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037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C:\cygwin\home\Administrator\Papers\2010\hyperbolic-pa\matlab\presentation\fig1-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711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1" name="Picture 3" descr="C:\cygwin\home\Administrator\Papers\2010\hyperbolic-pa\matlab\presentation\fig1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088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C:\cygwin\home\Administrator\Papers\2010\hyperbolic-pa\matlab\presentation\fig1-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071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C:\cygwin\home\Administrator\Papers\2010\hyperbolic-pa\matlab\presentation\fig1-2lin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3092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C:\cygwin\home\Administrator\Papers\2010\hyperbolic-pa\matlab\presentation\fig1-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50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1" name="Picture 3" descr="C:\cygwin\home\Administrator\Papers\2010\hyperbolic-pa\matlab\presentation\fig1-3ang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119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C:\cygwin\home\Administrator\Papers\2010\hyperbolic-pa\matlab\presentation\fig1-3cal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597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6" name="Picture 4" descr="C:\cygwin\home\Administrator\Papers\2010\hyperbolic-pa\matlab\presentation\fig1-3lin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848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Preferential Attachment (PA)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 smtClean="0">
                <a:solidFill>
                  <a:srgbClr val="000066"/>
                </a:solidFill>
              </a:rPr>
              <a:t>Popularity is attractive</a:t>
            </a:r>
          </a:p>
          <a:p>
            <a:r>
              <a:rPr lang="en-US" dirty="0" smtClean="0">
                <a:solidFill>
                  <a:srgbClr val="003300"/>
                </a:solidFill>
              </a:rPr>
              <a:t>If new connections in a growing network prefer popular (high-degree) nodes, then the network has a power-law distribution of node degrees</a:t>
            </a:r>
          </a:p>
          <a:p>
            <a:pPr lvl="1"/>
            <a:r>
              <a:rPr lang="en-US" dirty="0" smtClean="0">
                <a:solidFill>
                  <a:srgbClr val="A50021"/>
                </a:solidFill>
              </a:rPr>
              <a:t>This result can be traced back to 1924 (Yule)</a:t>
            </a:r>
            <a:endParaRPr lang="en-US" dirty="0">
              <a:solidFill>
                <a:srgbClr val="A500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67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 descr="C:\cygwin\home\Administrator\Papers\2010\hyperbolic-pa\matlab\presentation\fig1-3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609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 descr="C:\cygwin\home\Administrator\Papers\2010\hyperbolic-pa\matlab\presentation\fig1-3bang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8774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 descr="C:\cygwin\home\Administrator\Papers\2010\hyperbolic-pa\matlab\presentation\fig1-3bcal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627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 descr="C:\cygwin\home\Administrator\Papers\2010\hyperbolic-pa\matlab\presentation\fig1-3blin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"/>
            <a:ext cx="6857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510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mcf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" y="0"/>
            <a:ext cx="68707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690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 descr="C:\cygwin\home\Administrator\Papers\2010\hyperbolic-pa\matlab\presentation\fig1-aftermov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597" y="-6403"/>
            <a:ext cx="6864403" cy="6864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/>
          <p:nvPr/>
        </p:nvCxnSpPr>
        <p:spPr bwMode="auto">
          <a:xfrm flipH="1" flipV="1">
            <a:off x="2743200" y="2362200"/>
            <a:ext cx="1828800" cy="106680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rgbClr val="A50021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Straight Arrow Connector 5"/>
          <p:cNvCxnSpPr/>
          <p:nvPr/>
        </p:nvCxnSpPr>
        <p:spPr bwMode="auto">
          <a:xfrm flipH="1">
            <a:off x="2895600" y="3425798"/>
            <a:ext cx="1673198" cy="2898802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rgbClr val="A50021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429000" y="420469"/>
                <a:ext cx="227470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0" i="1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  <m:t>𝑡</m:t>
                          </m:r>
                        </m:sub>
                      </m:sSub>
                      <m:r>
                        <a:rPr lang="en-US" sz="3600" i="1" smtClean="0">
                          <a:solidFill>
                            <a:srgbClr val="A50021"/>
                          </a:solidFill>
                          <a:latin typeface="Cambria Math"/>
                        </a:rPr>
                        <m:t>=</m:t>
                      </m:r>
                      <m:func>
                        <m:funcPr>
                          <m:ctrlPr>
                            <a:rPr lang="en-US" sz="3600" b="0" i="1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600" b="0" i="0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sz="3600" b="0" i="1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  <m:t>𝑡</m:t>
                          </m:r>
                        </m:e>
                      </m:func>
                    </m:oMath>
                  </m:oMathPara>
                </a14:m>
                <a:endParaRPr lang="en-US" sz="3600" dirty="0">
                  <a:solidFill>
                    <a:srgbClr val="A50021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00" y="420469"/>
                <a:ext cx="2274709" cy="646331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775857" y="2249268"/>
                <a:ext cx="227470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600" b="0" i="1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600" b="0" i="0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sz="3600" b="0" i="1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  <m:t>2</m:t>
                          </m:r>
                        </m:e>
                      </m:func>
                    </m:oMath>
                  </m:oMathPara>
                </a14:m>
                <a:endParaRPr lang="en-US" sz="3600" dirty="0">
                  <a:solidFill>
                    <a:srgbClr val="A50021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5857" y="2249268"/>
                <a:ext cx="2274709" cy="646331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048000" y="4763869"/>
                <a:ext cx="227470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600" b="0" i="1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600" b="0" i="0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sz="3600" b="0" i="1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  <m:t>3</m:t>
                          </m:r>
                        </m:e>
                      </m:func>
                    </m:oMath>
                  </m:oMathPara>
                </a14:m>
                <a:endParaRPr lang="en-US" sz="3600" dirty="0">
                  <a:solidFill>
                    <a:srgbClr val="A50021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0" y="4763869"/>
                <a:ext cx="2274709" cy="646331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09694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2974" y="228600"/>
            <a:ext cx="8430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New node </a:t>
            </a:r>
            <a:r>
              <a:rPr lang="en-US" sz="28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800" i="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connects to </a:t>
            </a:r>
            <a:r>
              <a:rPr lang="en-US" sz="28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800" i="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existing nodes </a:t>
            </a:r>
            <a:r>
              <a:rPr lang="en-US" sz="28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800" i="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that minimize</a:t>
            </a:r>
            <a:endParaRPr lang="en-US" sz="2800" i="0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429000" y="838200"/>
                <a:ext cx="227470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A50021"/>
                          </a:solidFill>
                          <a:latin typeface="Cambria Math"/>
                        </a:rPr>
                        <m:t>𝑠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A5002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A50021"/>
                              </a:solidFill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A50021"/>
                              </a:solidFill>
                              <a:latin typeface="Cambria Math"/>
                              <a:ea typeface="Cambria Math"/>
                            </a:rPr>
                            <m:t>𝑠𝑡</m:t>
                          </m:r>
                        </m:sub>
                      </m:sSub>
                    </m:oMath>
                  </m:oMathPara>
                </a14:m>
                <a:endParaRPr lang="en-US" sz="2800" dirty="0">
                  <a:solidFill>
                    <a:srgbClr val="A50021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00" y="838200"/>
                <a:ext cx="2274709" cy="523220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434645" y="1600200"/>
                <a:ext cx="2274709" cy="902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A50021"/>
                          </a:solidFill>
                          <a:latin typeface="Cambria Math"/>
                        </a:rPr>
                        <m:t>𝑠𝑡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A5002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>
                                  <a:solidFill>
                                    <a:srgbClr val="A50021"/>
                                  </a:solidFill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800">
                                  <a:solidFill>
                                    <a:srgbClr val="A50021"/>
                                  </a:solidFill>
                                  <a:latin typeface="Cambria Math"/>
                                  <a:ea typeface="Cambria Math"/>
                                </a:rPr>
                                <m:t>𝑠𝑡</m:t>
                              </m:r>
                            </m:sub>
                          </m:sSub>
                        </m:num>
                        <m:den>
                          <m:r>
                            <a:rPr lang="en-US" sz="2800" b="0" i="1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A50021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4645" y="1600200"/>
                <a:ext cx="2274709" cy="902683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428998" y="2520917"/>
                <a:ext cx="2274709" cy="10604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800" b="0" i="1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sz="2800" i="1">
                                  <a:solidFill>
                                    <a:srgbClr val="A5002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800">
                                  <a:solidFill>
                                    <a:srgbClr val="A50021"/>
                                  </a:solidFill>
                                  <a:latin typeface="Cambria Math"/>
                                </a:rPr>
                                <m:t>𝑠𝑡</m:t>
                              </m:r>
                              <m:f>
                                <m:fPr>
                                  <m:ctrlPr>
                                    <a:rPr lang="en-US" sz="2800" i="1">
                                      <a:solidFill>
                                        <a:srgbClr val="A50021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800" i="1">
                                          <a:solidFill>
                                            <a:srgbClr val="A5002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>
                                          <a:solidFill>
                                            <a:srgbClr val="A5002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US" sz="2800">
                                          <a:solidFill>
                                            <a:srgbClr val="A5002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𝑠𝑡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800">
                                      <a:solidFill>
                                        <a:srgbClr val="A50021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sz="2800" dirty="0">
                  <a:solidFill>
                    <a:srgbClr val="A50021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8998" y="2520917"/>
                <a:ext cx="2274709" cy="1060483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133600" y="3581400"/>
                <a:ext cx="4876800" cy="902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smtClean="0">
                          <a:solidFill>
                            <a:srgbClr val="A50021"/>
                          </a:solidFill>
                          <a:latin typeface="Cambria Math"/>
                          <a:ea typeface="Cambria Math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  <m:t>𝑠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A50021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  <m:t>𝑡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A50021"/>
                          </a:solidFill>
                          <a:latin typeface="Cambria Math"/>
                        </a:rPr>
                        <m:t>+</m:t>
                      </m:r>
                      <m:func>
                        <m:funcPr>
                          <m:ctrlPr>
                            <a:rPr lang="en-US" sz="2800" i="1">
                              <a:solidFill>
                                <a:srgbClr val="A50021"/>
                              </a:solidFill>
                              <a:latin typeface="Cambria Math"/>
                              <a:ea typeface="Cambria Math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 i="0">
                              <a:solidFill>
                                <a:srgbClr val="A50021"/>
                              </a:solidFill>
                              <a:latin typeface="Cambria Math" pitchFamily="18" charset="0"/>
                              <a:ea typeface="Cambria Math" pitchFamily="18" charset="0"/>
                            </a:rPr>
                            <m:t>ln</m:t>
                          </m:r>
                        </m:fName>
                        <m:e>
                          <m:f>
                            <m:fPr>
                              <m:ctrlPr>
                                <a:rPr lang="en-US" sz="2800" i="1">
                                  <a:solidFill>
                                    <a:srgbClr val="A50021"/>
                                  </a:solidFill>
                                  <a:latin typeface="Cambria Math"/>
                                  <a:ea typeface="Cambria Math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rgbClr val="A50021"/>
                                      </a:solidFill>
                                      <a:latin typeface="Cambria Math"/>
                                      <a:ea typeface="Cambria Math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>
                                      <a:solidFill>
                                        <a:srgbClr val="A50021"/>
                                      </a:solidFill>
                                      <a:latin typeface="Cambria Math" pitchFamily="18" charset="0"/>
                                      <a:ea typeface="Cambria Math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2800">
                                      <a:solidFill>
                                        <a:srgbClr val="A50021"/>
                                      </a:solidFill>
                                      <a:latin typeface="Cambria Math" pitchFamily="18" charset="0"/>
                                      <a:ea typeface="Cambria Math" pitchFamily="18" charset="0"/>
                                    </a:rPr>
                                    <m:t>𝑠𝑡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2800">
                                  <a:solidFill>
                                    <a:srgbClr val="A50021"/>
                                  </a:solidFill>
                                  <a:latin typeface="Cambria Math" pitchFamily="18" charset="0"/>
                                  <a:ea typeface="Cambria Math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US" sz="2800" dirty="0">
                  <a:solidFill>
                    <a:srgbClr val="A50021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600" y="3581400"/>
                <a:ext cx="4876800" cy="902683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048000" y="4648200"/>
                <a:ext cx="12954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rgbClr val="A50021"/>
                              </a:solidFill>
                              <a:latin typeface="Cambria Math"/>
                              <a:ea typeface="Cambria Math" pitchFamily="18" charset="0"/>
                            </a:rPr>
                          </m:ctrlPr>
                        </m:sSubPr>
                        <m:e>
                          <m:r>
                            <a:rPr lang="en-US" sz="2800" i="1" smtClean="0">
                              <a:solidFill>
                                <a:srgbClr val="A50021"/>
                              </a:solidFill>
                              <a:latin typeface="Cambria Math"/>
                              <a:ea typeface="Cambria Math"/>
                            </a:rPr>
                            <m:t>≈</m:t>
                          </m:r>
                          <m:r>
                            <a:rPr lang="en-US" sz="2800" b="0" i="1" smtClean="0">
                              <a:solidFill>
                                <a:srgbClr val="A50021"/>
                              </a:solidFill>
                              <a:latin typeface="Cambria Math"/>
                              <a:ea typeface="Cambria Math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A50021"/>
                              </a:solidFill>
                              <a:latin typeface="Cambria Math"/>
                              <a:ea typeface="Cambria Math" pitchFamily="18" charset="0"/>
                            </a:rPr>
                            <m:t>𝑠𝑡</m:t>
                          </m:r>
                        </m:sub>
                      </m:sSub>
                    </m:oMath>
                  </m:oMathPara>
                </a14:m>
                <a:endParaRPr lang="en-US" sz="2800" dirty="0">
                  <a:solidFill>
                    <a:srgbClr val="A50021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0" y="4648200"/>
                <a:ext cx="1295400" cy="52322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4114800" y="4648200"/>
            <a:ext cx="4038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0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— the </a:t>
            </a:r>
            <a:r>
              <a:rPr lang="en-US" sz="2800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hyperbolic</a:t>
            </a:r>
            <a:r>
              <a:rPr lang="en-US" sz="2800" i="0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distance</a:t>
            </a:r>
            <a:br>
              <a:rPr lang="en-US" sz="2800" i="0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i="0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    between </a:t>
            </a:r>
            <a:r>
              <a:rPr lang="en-US" sz="2800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800" i="0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US" sz="2800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endParaRPr lang="en-US" sz="2800" dirty="0">
              <a:solidFill>
                <a:srgbClr val="A5002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2974" y="5943600"/>
            <a:ext cx="8430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New nodes connects to </a:t>
            </a:r>
            <a:r>
              <a:rPr lang="en-US" sz="28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800" i="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hyperbolically closest nodes</a:t>
            </a:r>
            <a:endParaRPr lang="en-US" sz="2800" i="0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0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8" grpId="0"/>
      <p:bldP spid="9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2974" y="228600"/>
            <a:ext cx="8430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The expected distance to the </a:t>
            </a:r>
            <a:r>
              <a:rPr lang="en-US" sz="2800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800" i="0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’th</a:t>
            </a:r>
            <a:r>
              <a:rPr lang="en-US" sz="2800" i="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closest node from </a:t>
            </a:r>
            <a:r>
              <a:rPr lang="en-US" sz="28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800" i="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is</a:t>
            </a:r>
            <a:endParaRPr lang="en-US" sz="2800" i="0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914400" y="685800"/>
                <a:ext cx="2705102" cy="9017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  <m:t>𝑅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  <m:t>𝑡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A50021"/>
                          </a:solidFill>
                          <a:latin typeface="Cambria Math"/>
                        </a:rPr>
                        <m:t>= 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  <m:t>𝑡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A50021"/>
                          </a:solidFill>
                          <a:latin typeface="Cambria Math"/>
                        </a:rPr>
                        <m:t>−</m:t>
                      </m:r>
                      <m:func>
                        <m:funcPr>
                          <m:ctrlPr>
                            <a:rPr lang="en-US" sz="2800" b="0" i="1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  <m:t>ln</m:t>
                          </m:r>
                        </m:fName>
                        <m:e>
                          <m:f>
                            <m:fPr>
                              <m:ctrlPr>
                                <a:rPr lang="en-US" sz="2800" b="0" i="1" smtClean="0">
                                  <a:solidFill>
                                    <a:srgbClr val="A50021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2800" b="0" i="1" smtClean="0">
                                  <a:solidFill>
                                    <a:srgbClr val="A50021"/>
                                  </a:solidFill>
                                  <a:latin typeface="Cambria Math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sz="2800" b="0" i="1" smtClean="0">
                                      <a:solidFill>
                                        <a:srgbClr val="A5002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A50021"/>
                                      </a:solidFill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srgbClr val="A50021"/>
                                      </a:solidFill>
                                      <a:latin typeface="Cambria Math"/>
                                    </a:rPr>
                                    <m:t>𝑡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2800" b="0" i="1" smtClean="0">
                                  <a:solidFill>
                                    <a:srgbClr val="A50021"/>
                                  </a:solidFill>
                                  <a:latin typeface="Cambria Math"/>
                                  <a:ea typeface="Cambria Math"/>
                                </a:rPr>
                                <m:t>𝜋</m:t>
                              </m:r>
                              <m:r>
                                <a:rPr lang="en-US" sz="2800" b="0" i="1" smtClean="0">
                                  <a:solidFill>
                                    <a:srgbClr val="A50021"/>
                                  </a:solidFill>
                                  <a:latin typeface="Cambria Math"/>
                                  <a:ea typeface="Cambria Math"/>
                                </a:rPr>
                                <m:t>𝑚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US" sz="2800" dirty="0">
                  <a:solidFill>
                    <a:srgbClr val="A50021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685800"/>
                <a:ext cx="2705102" cy="901785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3591327" y="875082"/>
            <a:ext cx="5067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0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— average degree is fixed to 2</a:t>
            </a:r>
            <a:r>
              <a:rPr lang="en-US" sz="2800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endParaRPr lang="en-US" sz="2800" dirty="0">
              <a:solidFill>
                <a:srgbClr val="A5002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2974" y="2514600"/>
            <a:ext cx="84300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New node </a:t>
            </a:r>
            <a:r>
              <a:rPr lang="en-US" sz="28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800" i="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is located at radial coordinate </a:t>
            </a:r>
            <a:r>
              <a:rPr lang="en-US" sz="2800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2800" baseline="-25000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800" i="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~</a:t>
            </a:r>
            <a:r>
              <a:rPr lang="en-US" sz="2800" i="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 </a:t>
            </a:r>
            <a:r>
              <a:rPr lang="en-US" sz="2800" i="0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ln</a:t>
            </a:r>
            <a:r>
              <a:rPr lang="en-US" sz="2800" i="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800" i="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en-US" sz="2800" i="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i="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and connects to all nodes within distance </a:t>
            </a:r>
            <a:r>
              <a:rPr lang="en-US" sz="2800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2800" baseline="-25000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800" baseline="-25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~ </a:t>
            </a:r>
            <a:r>
              <a:rPr lang="en-US" sz="28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2800" baseline="-250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endParaRPr lang="en-US" sz="2800" i="0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914400" y="1600200"/>
                <a:ext cx="14478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  <m:t>𝑅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  <m:t>𝑡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A50021"/>
                          </a:solidFill>
                          <a:latin typeface="Cambria Math"/>
                        </a:rPr>
                        <m:t>= 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sz="2800" dirty="0">
                  <a:solidFill>
                    <a:srgbClr val="A50021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1600200"/>
                <a:ext cx="1447800" cy="52322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2266950" y="1600200"/>
            <a:ext cx="69532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0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— average degree grows logarithmically with </a:t>
            </a:r>
            <a:r>
              <a:rPr lang="en-US" sz="2800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800" i="0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i="0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i="0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    if </a:t>
            </a:r>
            <a:r>
              <a:rPr lang="en-US" sz="2800" i="0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  2</a:t>
            </a:r>
            <a:endParaRPr lang="en-US" sz="2800" i="0" dirty="0">
              <a:solidFill>
                <a:srgbClr val="A5002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96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1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fig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041" y="688041"/>
            <a:ext cx="5484159" cy="5484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0" y="6071053"/>
                <a:ext cx="3276600" cy="7869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3300"/>
                              </a:solidFill>
                              <a:latin typeface="Cambria Math"/>
                              <a:ea typeface="Cambria Math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3300"/>
                              </a:solidFill>
                              <a:latin typeface="Cambria Math"/>
                              <a:ea typeface="Cambria Math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3300"/>
                              </a:solidFill>
                              <a:latin typeface="Cambria Math"/>
                              <a:ea typeface="Cambria Math" pitchFamily="18" charset="0"/>
                            </a:rPr>
                            <m:t>𝑠𝑡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003300"/>
                          </a:solidFill>
                          <a:latin typeface="Cambria Math"/>
                          <a:ea typeface="Cambria Math"/>
                        </a:rPr>
                        <m:t>≈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33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3300"/>
                              </a:solidFill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3300"/>
                              </a:solidFill>
                              <a:latin typeface="Cambria Math"/>
                            </a:rPr>
                            <m:t>𝑠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003300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33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3300"/>
                              </a:solidFill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3300"/>
                              </a:solidFill>
                              <a:latin typeface="Cambria Math"/>
                            </a:rPr>
                            <m:t>𝑡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003300"/>
                          </a:solidFill>
                          <a:latin typeface="Cambria Math"/>
                        </a:rPr>
                        <m:t>+</m:t>
                      </m:r>
                      <m:func>
                        <m:funcPr>
                          <m:ctrlPr>
                            <a:rPr lang="en-US" sz="2400" b="0" i="1" smtClean="0">
                              <a:solidFill>
                                <a:srgbClr val="003300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rgbClr val="003300"/>
                              </a:solidFill>
                              <a:latin typeface="Cambria Math"/>
                            </a:rPr>
                            <m:t>ln</m:t>
                          </m:r>
                        </m:fName>
                        <m:e>
                          <m:func>
                            <m:funcPr>
                              <m:ctrlPr>
                                <a:rPr lang="en-US" sz="2400" b="0" i="1" smtClean="0">
                                  <a:solidFill>
                                    <a:srgbClr val="003300"/>
                                  </a:solidFill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rgbClr val="003300"/>
                                  </a:solidFill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sz="2400" i="1">
                                      <a:solidFill>
                                        <a:srgbClr val="003300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srgbClr val="003300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>
                                          <a:solidFill>
                                            <a:srgbClr val="0033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US" sz="2400">
                                          <a:solidFill>
                                            <a:srgbClr val="003300"/>
                                          </a:solidFill>
                                          <a:latin typeface="Cambria Math"/>
                                        </a:rPr>
                                        <m:t>𝑠𝑡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400">
                                      <a:solidFill>
                                        <a:srgbClr val="003300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func>
                        </m:e>
                      </m:func>
                    </m:oMath>
                  </m:oMathPara>
                </a14:m>
                <a:endParaRPr lang="en-US" sz="2400" dirty="0">
                  <a:solidFill>
                    <a:srgbClr val="0033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071053"/>
                <a:ext cx="3276600" cy="786947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-1" y="152400"/>
                <a:ext cx="183104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003300"/>
                              </a:solidFill>
                              <a:latin typeface="Cambria Math"/>
                              <a:ea typeface="Cambria Math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003300"/>
                              </a:solidFill>
                              <a:latin typeface="Cambria Math"/>
                              <a:ea typeface="Cambria Math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003300"/>
                              </a:solidFill>
                              <a:latin typeface="Cambria Math"/>
                              <a:ea typeface="Cambria Math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0033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152400"/>
                <a:ext cx="1831041" cy="52322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7312959" y="146892"/>
                <a:ext cx="183104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A50021"/>
                              </a:solidFill>
                              <a:latin typeface="Cambria Math"/>
                              <a:ea typeface="Cambria Math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A50021"/>
                              </a:solidFill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sz="2800" b="0" i="1" smtClean="0">
                              <a:solidFill>
                                <a:srgbClr val="A50021"/>
                              </a:solidFill>
                              <a:latin typeface="Cambria Math"/>
                              <a:ea typeface="Cambria Math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A50021"/>
                              </a:solidFill>
                              <a:latin typeface="Cambria Math"/>
                              <a:ea typeface="Cambria Math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A50021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2959" y="146892"/>
                <a:ext cx="1831041" cy="52322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-1" y="5638800"/>
            <a:ext cx="3429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0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Popularity</a:t>
            </a:r>
            <a:r>
              <a:rPr lang="en-US" sz="2800" i="0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similarity</a:t>
            </a:r>
            <a:endParaRPr lang="en-US" sz="2800" i="0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648202" y="6071053"/>
                <a:ext cx="4495798" cy="7869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A50021"/>
                              </a:solidFill>
                              <a:latin typeface="Cambria Math"/>
                              <a:ea typeface="Cambria Math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A50021"/>
                              </a:solidFill>
                              <a:latin typeface="Cambria Math"/>
                              <a:ea typeface="Cambria Math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A50021"/>
                              </a:solidFill>
                              <a:latin typeface="Cambria Math"/>
                              <a:ea typeface="Cambria Math" pitchFamily="18" charset="0"/>
                            </a:rPr>
                            <m:t>𝑠𝑡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A5002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func>
                        <m:funcPr>
                          <m:ctrlPr>
                            <a:rPr lang="en-US" sz="2400" b="0" i="1" smtClean="0">
                              <a:solidFill>
                                <a:srgbClr val="A5002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rgbClr val="A50021"/>
                              </a:solidFill>
                              <a:latin typeface="Cambria Math"/>
                              <a:ea typeface="Cambria Math"/>
                            </a:rPr>
                            <m:t>sin</m:t>
                          </m:r>
                        </m:fName>
                        <m:e>
                          <m:f>
                            <m:fPr>
                              <m:ctrlPr>
                                <a:rPr lang="en-US" sz="2400" b="0" i="1" smtClean="0">
                                  <a:solidFill>
                                    <a:srgbClr val="A5002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rgbClr val="A5002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A5002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rgbClr val="A5002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𝑠𝑡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2400" b="0" i="1" smtClean="0">
                                  <a:solidFill>
                                    <a:srgbClr val="A50021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den>
                          </m:f>
                        </m:e>
                      </m:func>
                      <m:r>
                        <a:rPr lang="en-US" sz="2400" b="0" i="1" smtClean="0">
                          <a:solidFill>
                            <a:srgbClr val="A50021"/>
                          </a:solidFill>
                          <a:latin typeface="Cambria Math"/>
                          <a:ea typeface="Cambria Math"/>
                        </a:rPr>
                        <m:t>= </m:t>
                      </m:r>
                      <m:rad>
                        <m:radPr>
                          <m:degHide m:val="on"/>
                          <m:ctrlPr>
                            <a:rPr lang="en-US" sz="2400" b="0" i="1" smtClean="0">
                              <a:solidFill>
                                <a:srgbClr val="A5002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radPr>
                        <m:deg/>
                        <m:e>
                          <m:d>
                            <m:dPr>
                              <m:ctrlPr>
                                <a:rPr lang="en-US" sz="2400" b="0" i="1" smtClean="0">
                                  <a:solidFill>
                                    <a:srgbClr val="A5002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solidFill>
                                    <a:srgbClr val="A50021"/>
                                  </a:solidFill>
                                  <a:latin typeface="Cambria Math"/>
                                  <a:ea typeface="Cambria Math"/>
                                </a:rPr>
                                <m:t>1−</m:t>
                              </m:r>
                              <m:func>
                                <m:funcPr>
                                  <m:ctrlPr>
                                    <a:rPr lang="en-US" sz="2400" b="0" i="1" smtClean="0">
                                      <a:solidFill>
                                        <a:srgbClr val="A5002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solidFill>
                                        <a:srgbClr val="A5002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cos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solidFill>
                                            <a:srgbClr val="A5002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A5002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rgbClr val="A5002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𝑠𝑡</m:t>
                                      </m:r>
                                    </m:sub>
                                  </m:sSub>
                                </m:e>
                              </m:func>
                            </m:e>
                          </m:d>
                          <m:r>
                            <a:rPr lang="en-US" sz="2400" b="0" i="1" smtClean="0">
                              <a:solidFill>
                                <a:srgbClr val="A50021"/>
                              </a:solidFill>
                              <a:latin typeface="Cambria Math"/>
                              <a:ea typeface="Cambria Math"/>
                            </a:rPr>
                            <m:t>/2</m:t>
                          </m:r>
                        </m:e>
                      </m:rad>
                    </m:oMath>
                  </m:oMathPara>
                </a14:m>
                <a:endParaRPr lang="en-US" sz="2400" dirty="0">
                  <a:solidFill>
                    <a:srgbClr val="A50021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202" y="6071053"/>
                <a:ext cx="4495798" cy="786947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6781801" y="5648980"/>
            <a:ext cx="2362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0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Similarity only</a:t>
            </a:r>
            <a:endParaRPr lang="en-US" sz="2800" i="0" dirty="0">
              <a:solidFill>
                <a:srgbClr val="A5002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Oval 2"/>
          <p:cNvSpPr/>
          <p:nvPr/>
        </p:nvSpPr>
        <p:spPr bwMode="auto">
          <a:xfrm>
            <a:off x="1831040" y="688040"/>
            <a:ext cx="5484160" cy="5484159"/>
          </a:xfrm>
          <a:prstGeom prst="ellipse">
            <a:avLst/>
          </a:prstGeom>
          <a:noFill/>
          <a:ln w="762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85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C:\cygwin\home\Administrator\Papers\2010\hyperbolic-pa\matlab\presentation\hyperboloi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8915400" cy="6858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0" y="7044"/>
                <a:ext cx="25821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𝑑𝑠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000066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𝑑𝑥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000066"/>
                          </a:solidFill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𝑑𝑦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000066"/>
                          </a:solidFill>
                          <a:latin typeface="Cambria Math"/>
                        </a:rPr>
                        <m:t>−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𝑑𝑧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000066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7044"/>
                <a:ext cx="2582182" cy="369332"/>
              </a:xfrm>
              <a:prstGeom prst="rect">
                <a:avLst/>
              </a:prstGeom>
              <a:blipFill rotWithShape="1">
                <a:blip r:embed="rId3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7620000" y="0"/>
                <a:ext cx="1514389" cy="5648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𝑃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0066"/>
                          </a:solidFill>
                          <a:latin typeface="Cambria Math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tanh</m:t>
                          </m:r>
                        </m:fName>
                        <m:e>
                          <m:f>
                            <m:fPr>
                              <m:ctrlPr>
                                <a:rPr lang="en-US" b="0" i="1" smtClean="0">
                                  <a:solidFill>
                                    <a:srgbClr val="000066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000066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000066"/>
                                      </a:solidFill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000066"/>
                                      </a:solidFill>
                                      <a:latin typeface="Cambria Math"/>
                                    </a:rPr>
                                    <m:t>𝐻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b="0" i="1" smtClean="0">
                                  <a:solidFill>
                                    <a:srgbClr val="000066"/>
                                  </a:solidFill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US" dirty="0">
                  <a:solidFill>
                    <a:srgbClr val="000066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0" y="0"/>
                <a:ext cx="1514389" cy="564898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-7684" y="6495024"/>
                <a:ext cx="25821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</a:rPr>
                            <m:t>𝑑𝑠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</a:rPr>
                            <m:t>𝑑𝑥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</a:rPr>
                            <m:t>𝑑𝑦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</a:rPr>
                            <m:t>𝑑𝑧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684" y="6495024"/>
                <a:ext cx="2582182" cy="369332"/>
              </a:xfrm>
              <a:prstGeom prst="rect">
                <a:avLst/>
              </a:prstGeom>
              <a:blipFill rotWithShape="1">
                <a:blip r:embed="rId5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7274065" y="6488668"/>
                <a:ext cx="186993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=−</m:t>
                      </m:r>
                      <m:r>
                        <a:rPr lang="en-US" b="0" i="1" smtClean="0">
                          <a:latin typeface="Cambria Math"/>
                        </a:rPr>
                        <m:t>𝑖𝐸</m:t>
                      </m:r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𝐻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/>
                            </a:rPr>
                            <m:t>,2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4065" y="6488668"/>
                <a:ext cx="1869935" cy="36933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63652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Issues with PA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/>
          <a:lstStyle/>
          <a:p>
            <a:r>
              <a:rPr lang="en-US" dirty="0" smtClean="0">
                <a:solidFill>
                  <a:srgbClr val="000066"/>
                </a:solidFill>
              </a:rPr>
              <a:t>Zero clustering</a:t>
            </a:r>
          </a:p>
          <a:p>
            <a:r>
              <a:rPr lang="en-US" dirty="0" smtClean="0">
                <a:solidFill>
                  <a:srgbClr val="A50021"/>
                </a:solidFill>
              </a:rPr>
              <a:t>PA </a:t>
            </a:r>
            <a:r>
              <a:rPr lang="en-US" i="1" dirty="0" smtClean="0">
                <a:solidFill>
                  <a:srgbClr val="A50021"/>
                </a:solidFill>
              </a:rPr>
              <a:t>per se</a:t>
            </a:r>
            <a:r>
              <a:rPr lang="en-US" dirty="0" smtClean="0">
                <a:solidFill>
                  <a:srgbClr val="A50021"/>
                </a:solidFill>
              </a:rPr>
              <a:t> is </a:t>
            </a:r>
            <a:r>
              <a:rPr lang="en-US" b="1" i="1" dirty="0" smtClean="0">
                <a:solidFill>
                  <a:srgbClr val="A50021"/>
                </a:solidFill>
              </a:rPr>
              <a:t>impossible</a:t>
            </a:r>
            <a:r>
              <a:rPr lang="en-US" dirty="0" smtClean="0">
                <a:solidFill>
                  <a:srgbClr val="A50021"/>
                </a:solidFill>
              </a:rPr>
              <a:t> in real networks</a:t>
            </a:r>
          </a:p>
          <a:p>
            <a:pPr lvl="1"/>
            <a:r>
              <a:rPr lang="en-US" dirty="0" smtClean="0">
                <a:solidFill>
                  <a:srgbClr val="A50021"/>
                </a:solidFill>
              </a:rPr>
              <a:t>It requires global knowledge of the network structure to be implemented</a:t>
            </a:r>
          </a:p>
          <a:p>
            <a:r>
              <a:rPr lang="en-US" dirty="0" smtClean="0">
                <a:solidFill>
                  <a:srgbClr val="003300"/>
                </a:solidFill>
              </a:rPr>
              <a:t>The popularity preference should be exactly a linear function of the node degree</a:t>
            </a:r>
          </a:p>
          <a:p>
            <a:pPr lvl="1"/>
            <a:r>
              <a:rPr lang="en-US" dirty="0" smtClean="0">
                <a:solidFill>
                  <a:srgbClr val="003300"/>
                </a:solidFill>
              </a:rPr>
              <a:t>Otherwise, no power laws</a:t>
            </a:r>
            <a:endParaRPr lang="en-US" dirty="0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458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lls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70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C:\cygwin\home\Administrator\Papers\2010\hyperbolic-pa\matlab\presentation\zzz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495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832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C:\cygwin\home\Administrator\Papers\2010\hyperbolic-pa\matlab\presentation\fig2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108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968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C:\cygwin\home\Administrator\Papers\2010\hyperbolic-pa\matlab\presentation\fig2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4000" cy="6227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598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C:\cygwin\home\Administrator\Papers\2010\hyperbolic-pa\matlab\presentation\fig1-final-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858" y="685800"/>
            <a:ext cx="5499342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-1" y="228600"/>
                <a:ext cx="388620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A50021"/>
                              </a:solidFill>
                              <a:latin typeface="Cambria Math"/>
                              <a:ea typeface="Cambria Math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A50021"/>
                              </a:solidFill>
                              <a:latin typeface="Cambria Math"/>
                              <a:ea typeface="Cambria Math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A50021"/>
                              </a:solidFill>
                              <a:latin typeface="Cambria Math"/>
                              <a:ea typeface="Cambria Math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US" sz="2800" b="0" i="1" smtClean="0">
                              <a:solidFill>
                                <a:srgbClr val="A50021"/>
                              </a:solidFill>
                              <a:latin typeface="Cambria Math"/>
                              <a:ea typeface="Cambria Math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A50021"/>
                              </a:solidFill>
                              <a:latin typeface="Cambria Math"/>
                              <a:ea typeface="Cambria Math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A50021"/>
                          </a:solidFill>
                          <a:latin typeface="Cambria Math"/>
                          <a:ea typeface="Cambria Math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rgbClr val="A50021"/>
                          </a:solidFill>
                          <a:latin typeface="Cambria Math"/>
                          <a:ea typeface="Cambria Math"/>
                        </a:rPr>
                        <m:t>𝛽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A5002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A50021"/>
                              </a:solidFill>
                              <a:latin typeface="Cambria Math"/>
                              <a:ea typeface="Cambria Math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A50021"/>
                              </a:solidFill>
                              <a:latin typeface="Cambria Math"/>
                              <a:ea typeface="Cambria Math"/>
                            </a:rPr>
                            <m:t>𝑠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A50021"/>
                          </a:solidFill>
                          <a:latin typeface="Cambria Math"/>
                          <a:ea typeface="Cambria Math"/>
                        </a:rPr>
                        <m:t>+(1−</m:t>
                      </m:r>
                      <m:r>
                        <a:rPr lang="en-US" sz="2800" b="0" i="1" smtClean="0">
                          <a:solidFill>
                            <a:srgbClr val="A50021"/>
                          </a:solidFill>
                          <a:latin typeface="Cambria Math"/>
                          <a:ea typeface="Cambria Math"/>
                        </a:rPr>
                        <m:t>𝛽</m:t>
                      </m:r>
                      <m:r>
                        <a:rPr lang="en-US" sz="2800" b="0" i="1" smtClean="0">
                          <a:solidFill>
                            <a:srgbClr val="A50021"/>
                          </a:solidFill>
                          <a:latin typeface="Cambria Math"/>
                          <a:ea typeface="Cambria Math"/>
                        </a:rPr>
                        <m:t>)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A5002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A50021"/>
                              </a:solidFill>
                              <a:latin typeface="Cambria Math"/>
                              <a:ea typeface="Cambria Math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A50021"/>
                              </a:solidFill>
                              <a:latin typeface="Cambria Math"/>
                              <a:ea typeface="Cambria Math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sz="2800" dirty="0">
                  <a:solidFill>
                    <a:srgbClr val="A50021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228600"/>
                <a:ext cx="3886201" cy="52322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7239000" y="16231"/>
                <a:ext cx="1752600" cy="9743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3300"/>
                          </a:solidFill>
                          <a:latin typeface="Cambria Math"/>
                          <a:ea typeface="Cambria Math"/>
                        </a:rPr>
                        <m:t>𝛾</m:t>
                      </m:r>
                      <m:r>
                        <a:rPr lang="en-US" sz="2800" b="0" i="1" smtClean="0">
                          <a:solidFill>
                            <a:srgbClr val="003300"/>
                          </a:solidFill>
                          <a:latin typeface="Cambria Math"/>
                          <a:ea typeface="Cambria Math"/>
                        </a:rPr>
                        <m:t>=1+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rgbClr val="0033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003300"/>
                              </a:solidFill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003300"/>
                              </a:solidFill>
                              <a:latin typeface="Cambria Math"/>
                              <a:ea typeface="Cambria Math"/>
                            </a:rPr>
                            <m:t>𝛽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0033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9000" y="16231"/>
                <a:ext cx="1752600" cy="97436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76201" y="762000"/>
                <a:ext cx="106679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A50021"/>
                          </a:solidFill>
                          <a:latin typeface="Cambria Math"/>
                          <a:ea typeface="Cambria Math" pitchFamily="18" charset="0"/>
                        </a:rPr>
                        <m:t>𝑠</m:t>
                      </m:r>
                      <m:r>
                        <a:rPr lang="en-US" sz="2800" b="0" i="1" smtClean="0">
                          <a:solidFill>
                            <a:srgbClr val="A50021"/>
                          </a:solidFill>
                          <a:latin typeface="Cambria Math"/>
                          <a:ea typeface="Cambria Math" pitchFamily="18" charset="0"/>
                        </a:rPr>
                        <m:t>&lt;</m:t>
                      </m:r>
                      <m:r>
                        <a:rPr lang="en-US" sz="2800" b="0" i="1" smtClean="0">
                          <a:solidFill>
                            <a:srgbClr val="A50021"/>
                          </a:solidFill>
                          <a:latin typeface="Cambria Math"/>
                          <a:ea typeface="Cambria Math" pitchFamily="18" charset="0"/>
                        </a:rPr>
                        <m:t>𝑡</m:t>
                      </m:r>
                    </m:oMath>
                  </m:oMathPara>
                </a14:m>
                <a:endParaRPr lang="en-US" sz="2800" dirty="0">
                  <a:solidFill>
                    <a:srgbClr val="A50021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1" y="762000"/>
                <a:ext cx="1066799" cy="52322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-1" y="1295400"/>
                <a:ext cx="194309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A50021"/>
                          </a:solidFill>
                          <a:latin typeface="Cambria Math"/>
                        </a:rPr>
                        <m:t>0&lt;</m:t>
                      </m:r>
                      <m:r>
                        <a:rPr lang="en-US" sz="2800" b="0" i="1" smtClean="0">
                          <a:solidFill>
                            <a:srgbClr val="A50021"/>
                          </a:solidFill>
                          <a:latin typeface="Cambria Math"/>
                          <a:ea typeface="Cambria Math"/>
                        </a:rPr>
                        <m:t>𝛽</m:t>
                      </m:r>
                      <m:r>
                        <a:rPr lang="en-US" sz="2800" b="0" i="1" smtClean="0">
                          <a:solidFill>
                            <a:srgbClr val="A50021"/>
                          </a:solidFill>
                          <a:latin typeface="Cambria Math"/>
                          <a:ea typeface="Cambria Math"/>
                        </a:rPr>
                        <m:t>≤1</m:t>
                      </m:r>
                    </m:oMath>
                  </m:oMathPara>
                </a14:m>
                <a:endParaRPr lang="en-US" sz="2800" dirty="0">
                  <a:solidFill>
                    <a:srgbClr val="A50021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1295400"/>
                <a:ext cx="1943099" cy="52322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7239001" y="924580"/>
                <a:ext cx="182879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3300"/>
                          </a:solidFill>
                          <a:latin typeface="Cambria Math"/>
                          <a:ea typeface="Cambria Math"/>
                        </a:rPr>
                        <m:t>𝑃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0033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003300"/>
                              </a:solidFill>
                              <a:latin typeface="Cambria Math"/>
                              <a:ea typeface="Cambria Math"/>
                            </a:rPr>
                            <m:t>𝑘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003300"/>
                          </a:solidFill>
                          <a:latin typeface="Cambria Math"/>
                          <a:ea typeface="Cambria Math"/>
                        </a:rPr>
                        <m:t> ~ 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0033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003300"/>
                              </a:solidFill>
                              <a:latin typeface="Cambria Math"/>
                              <a:ea typeface="Cambria Math"/>
                            </a:rPr>
                            <m:t>𝑘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003300"/>
                              </a:solidFill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sz="2800" b="0" i="1" smtClean="0">
                              <a:solidFill>
                                <a:srgbClr val="003300"/>
                              </a:solidFill>
                              <a:latin typeface="Cambria Math"/>
                              <a:ea typeface="Cambria Math"/>
                            </a:rPr>
                            <m:t>𝛾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0033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9001" y="924580"/>
                <a:ext cx="1828799" cy="52322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4103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C:\cygwin\home\Administrator\Papers\2010\hyperbolic-pa\matlab\presentation\fig1-final-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422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529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C:\cygwin\home\Administrator\Papers\2010\hyperbolic-pa\matlab\presentation\fig3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45" y="457200"/>
            <a:ext cx="9154245" cy="5923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393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 descr="C:\cygwin\home\Administrator\Papers\2010\hyperbolic-pa\matlab\presentation\fig3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5930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7065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Clustering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/>
          <a:lstStyle/>
          <a:p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Probability of new connections from </a:t>
            </a:r>
            <a:r>
              <a:rPr lang="en-US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so far</a:t>
            </a:r>
            <a:b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dirty="0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If we smoothen the threshold</a:t>
            </a:r>
            <a:b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Then average clustering linearly decreases</a:t>
            </a:r>
            <a:b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with </a:t>
            </a:r>
            <a:r>
              <a:rPr lang="en-US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from maximum at </a:t>
            </a:r>
            <a:r>
              <a:rPr lang="en-US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= 0 to zero at </a:t>
            </a:r>
            <a:r>
              <a:rPr lang="en-US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= 1</a:t>
            </a:r>
          </a:p>
          <a:p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Clustering is always zero at </a:t>
            </a:r>
            <a:r>
              <a:rPr lang="en-US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&gt; 1</a:t>
            </a:r>
          </a:p>
          <a:p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 model becomes identical to PA at </a:t>
            </a:r>
            <a:r>
              <a:rPr lang="en-US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 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819400" y="2143780"/>
                <a:ext cx="35052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0066"/>
                          </a:solidFill>
                          <a:latin typeface="Cambria Math"/>
                          <a:ea typeface="Cambria Math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000066"/>
                              </a:solidFill>
                              <a:latin typeface="Cambria Math"/>
                              <a:ea typeface="Cambria Math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000066"/>
                                  </a:solidFill>
                                  <a:latin typeface="Cambria Math"/>
                                  <a:ea typeface="Cambria Math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000066"/>
                                  </a:solidFill>
                                  <a:latin typeface="Cambria Math"/>
                                  <a:ea typeface="Cambria Math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000066"/>
                                  </a:solidFill>
                                  <a:latin typeface="Cambria Math"/>
                                  <a:ea typeface="Cambria Math" pitchFamily="18" charset="0"/>
                                </a:rPr>
                                <m:t>𝑠𝑡</m:t>
                              </m:r>
                            </m:sub>
                          </m:sSub>
                        </m:e>
                      </m:d>
                      <m:r>
                        <a:rPr lang="en-US" sz="2800" b="0" i="1" smtClean="0">
                          <a:solidFill>
                            <a:srgbClr val="000066"/>
                          </a:solidFill>
                          <a:latin typeface="Cambria Math"/>
                          <a:ea typeface="Cambria Math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rgbClr val="000066"/>
                          </a:solidFill>
                          <a:latin typeface="Cambria Math"/>
                          <a:ea typeface="Cambria Math" pitchFamily="18" charset="0"/>
                        </a:rPr>
                        <m:t>Θ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000066"/>
                              </a:solidFill>
                              <a:latin typeface="Cambria Math"/>
                              <a:ea typeface="Cambria Math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000066"/>
                                  </a:solidFill>
                                  <a:latin typeface="Cambria Math"/>
                                  <a:ea typeface="Cambria Math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000066"/>
                                  </a:solidFill>
                                  <a:latin typeface="Cambria Math"/>
                                  <a:ea typeface="Cambria Math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000066"/>
                                  </a:solidFill>
                                  <a:latin typeface="Cambria Math"/>
                                  <a:ea typeface="Cambria Math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2800" b="0" i="1" smtClean="0">
                              <a:solidFill>
                                <a:srgbClr val="000066"/>
                              </a:solidFill>
                              <a:latin typeface="Cambria Math"/>
                              <a:ea typeface="Cambria Math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000066"/>
                                  </a:solidFill>
                                  <a:latin typeface="Cambria Math"/>
                                  <a:ea typeface="Cambria Math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000066"/>
                                  </a:solidFill>
                                  <a:latin typeface="Cambria Math"/>
                                  <a:ea typeface="Cambria Math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000066"/>
                                  </a:solidFill>
                                  <a:latin typeface="Cambria Math"/>
                                  <a:ea typeface="Cambria Math" pitchFamily="18" charset="0"/>
                                </a:rPr>
                                <m:t>𝑠𝑡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800" dirty="0">
                  <a:solidFill>
                    <a:srgbClr val="000066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9400" y="2143780"/>
                <a:ext cx="3505200" cy="523220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524000" y="3142469"/>
                <a:ext cx="6096000" cy="11247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3300"/>
                          </a:solidFill>
                          <a:latin typeface="Cambria Math"/>
                          <a:ea typeface="Cambria Math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003300"/>
                              </a:solidFill>
                              <a:latin typeface="Cambria Math"/>
                              <a:ea typeface="Cambria Math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003300"/>
                                  </a:solidFill>
                                  <a:latin typeface="Cambria Math"/>
                                  <a:ea typeface="Cambria Math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003300"/>
                                  </a:solidFill>
                                  <a:latin typeface="Cambria Math"/>
                                  <a:ea typeface="Cambria Math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003300"/>
                                  </a:solidFill>
                                  <a:latin typeface="Cambria Math"/>
                                  <a:ea typeface="Cambria Math" pitchFamily="18" charset="0"/>
                                </a:rPr>
                                <m:t>𝑠𝑡</m:t>
                              </m:r>
                            </m:sub>
                          </m:sSub>
                        </m:e>
                      </m:d>
                      <m:r>
                        <a:rPr lang="en-US" sz="2800" b="0" i="1" smtClean="0">
                          <a:solidFill>
                            <a:srgbClr val="003300"/>
                          </a:solidFill>
                          <a:latin typeface="Cambria Math"/>
                          <a:ea typeface="Cambria Math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rgbClr val="003300"/>
                              </a:solidFill>
                              <a:latin typeface="Cambria Math"/>
                              <a:ea typeface="Cambria Math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003300"/>
                              </a:solidFill>
                              <a:latin typeface="Cambria Math"/>
                              <a:ea typeface="Cambria Math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003300"/>
                              </a:solidFill>
                              <a:latin typeface="Cambria Math"/>
                              <a:ea typeface="Cambria Math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rgbClr val="003300"/>
                                  </a:solidFill>
                                  <a:latin typeface="Cambria Math"/>
                                  <a:ea typeface="Cambria Math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rgbClr val="003300"/>
                                  </a:solidFill>
                                  <a:latin typeface="Cambria Math"/>
                                  <a:ea typeface="Cambria Math" pitchFamily="18" charset="0"/>
                                </a:rPr>
                                <m:t>𝑒</m:t>
                              </m:r>
                            </m:e>
                            <m:sup>
                              <m:f>
                                <m:fPr>
                                  <m:ctrlPr>
                                    <a:rPr lang="en-US" sz="2800" b="0" i="1" smtClean="0">
                                      <a:solidFill>
                                        <a:srgbClr val="003300"/>
                                      </a:solidFill>
                                      <a:latin typeface="Cambria Math"/>
                                      <a:ea typeface="Cambria Math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solidFill>
                                            <a:srgbClr val="003300"/>
                                          </a:solidFill>
                                          <a:latin typeface="Cambria Math"/>
                                          <a:ea typeface="Cambria Math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rgbClr val="003300"/>
                                          </a:solidFill>
                                          <a:latin typeface="Cambria Math"/>
                                          <a:ea typeface="Cambria Math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solidFill>
                                            <a:srgbClr val="003300"/>
                                          </a:solidFill>
                                          <a:latin typeface="Cambria Math"/>
                                          <a:ea typeface="Cambria Math" pitchFamily="18" charset="0"/>
                                        </a:rPr>
                                        <m:t>𝑠𝑡</m:t>
                                      </m:r>
                                    </m:sub>
                                  </m:sSub>
                                  <m:r>
                                    <a:rPr lang="en-US" sz="2800" b="0" i="1" smtClean="0">
                                      <a:solidFill>
                                        <a:srgbClr val="003300"/>
                                      </a:solidFill>
                                      <a:latin typeface="Cambria Math"/>
                                      <a:ea typeface="Cambria Math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solidFill>
                                            <a:srgbClr val="003300"/>
                                          </a:solidFill>
                                          <a:latin typeface="Cambria Math"/>
                                          <a:ea typeface="Cambria Math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rgbClr val="003300"/>
                                          </a:solidFill>
                                          <a:latin typeface="Cambria Math"/>
                                          <a:ea typeface="Cambria Math" pitchFamily="18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solidFill>
                                            <a:srgbClr val="003300"/>
                                          </a:solidFill>
                                          <a:latin typeface="Cambria Math"/>
                                          <a:ea typeface="Cambria Math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800" b="0" i="1" smtClean="0">
                                      <a:solidFill>
                                        <a:srgbClr val="003300"/>
                                      </a:solidFill>
                                      <a:latin typeface="Cambria Math"/>
                                      <a:ea typeface="Cambria Math" pitchFamily="18" charset="0"/>
                                    </a:rPr>
                                    <m:t>𝑇</m:t>
                                  </m:r>
                                </m:den>
                              </m:f>
                            </m:sup>
                          </m:sSup>
                        </m:den>
                      </m:f>
                      <m:r>
                        <a:rPr lang="en-US" sz="2800" b="0" i="1" smtClean="0">
                          <a:solidFill>
                            <a:srgbClr val="003300"/>
                          </a:solidFill>
                          <a:latin typeface="Cambria Math"/>
                          <a:ea typeface="Cambria Math" pitchFamily="18" charset="0"/>
                        </a:rPr>
                        <m:t> </m:t>
                      </m:r>
                      <m:groupChr>
                        <m:groupChrPr>
                          <m:chr m:val="→"/>
                          <m:vertJc m:val="bot"/>
                          <m:ctrlPr>
                            <a:rPr lang="en-US" sz="2800" i="1">
                              <a:solidFill>
                                <a:srgbClr val="003300"/>
                              </a:solidFill>
                              <a:latin typeface="Cambria Math"/>
                              <a:ea typeface="Cambria Math" pitchFamily="18" charset="0"/>
                            </a:rPr>
                          </m:ctrlPr>
                        </m:groupChrPr>
                        <m:e>
                          <m:r>
                            <m:rPr>
                              <m:nor/>
                            </m:rPr>
                            <a:rPr lang="en-US" sz="2800" i="0">
                              <a:solidFill>
                                <a:srgbClr val="003300"/>
                              </a:solidFill>
                              <a:latin typeface="Cambria Math"/>
                              <a:ea typeface="Cambria Math" pitchFamily="18" charset="0"/>
                            </a:rPr>
                            <m:t>T</m:t>
                          </m:r>
                          <m:r>
                            <a:rPr lang="en-US" sz="2800">
                              <a:solidFill>
                                <a:srgbClr val="003300"/>
                              </a:solidFill>
                              <a:latin typeface="Cambria Math"/>
                              <a:ea typeface="Cambria Math" pitchFamily="18" charset="0"/>
                            </a:rPr>
                            <m:t> </m:t>
                          </m:r>
                          <m:r>
                            <a:rPr lang="en-US" sz="2800">
                              <a:solidFill>
                                <a:srgbClr val="003300"/>
                              </a:solidFill>
                              <a:latin typeface="Cambria Math"/>
                              <a:ea typeface="Cambria Math"/>
                            </a:rPr>
                            <m:t>→ 0</m:t>
                          </m:r>
                        </m:e>
                      </m:groupChr>
                      <m:r>
                        <a:rPr lang="en-US" sz="2800" b="0" i="0" smtClean="0">
                          <a:solidFill>
                            <a:srgbClr val="003300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i="0">
                          <a:solidFill>
                            <a:srgbClr val="003300"/>
                          </a:solidFill>
                          <a:latin typeface="Cambria Math"/>
                          <a:ea typeface="Cambria Math" pitchFamily="18" charset="0"/>
                        </a:rPr>
                        <m:t>Θ</m:t>
                      </m:r>
                      <m:d>
                        <m:dPr>
                          <m:ctrlPr>
                            <a:rPr lang="en-US" sz="2800" i="1">
                              <a:solidFill>
                                <a:srgbClr val="003300"/>
                              </a:solidFill>
                              <a:latin typeface="Cambria Math"/>
                              <a:ea typeface="Cambria Math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003300"/>
                                  </a:solidFill>
                                  <a:latin typeface="Cambria Math"/>
                                  <a:ea typeface="Cambria Math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>
                                  <a:solidFill>
                                    <a:srgbClr val="003300"/>
                                  </a:solidFill>
                                  <a:latin typeface="Cambria Math"/>
                                  <a:ea typeface="Cambria Math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800">
                                  <a:solidFill>
                                    <a:srgbClr val="003300"/>
                                  </a:solidFill>
                                  <a:latin typeface="Cambria Math"/>
                                  <a:ea typeface="Cambria Math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2800">
                              <a:solidFill>
                                <a:srgbClr val="003300"/>
                              </a:solidFill>
                              <a:latin typeface="Cambria Math"/>
                              <a:ea typeface="Cambria Math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003300"/>
                                  </a:solidFill>
                                  <a:latin typeface="Cambria Math"/>
                                  <a:ea typeface="Cambria Math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>
                                  <a:solidFill>
                                    <a:srgbClr val="003300"/>
                                  </a:solidFill>
                                  <a:latin typeface="Cambria Math"/>
                                  <a:ea typeface="Cambria Math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800">
                                  <a:solidFill>
                                    <a:srgbClr val="003300"/>
                                  </a:solidFill>
                                  <a:latin typeface="Cambria Math"/>
                                  <a:ea typeface="Cambria Math" pitchFamily="18" charset="0"/>
                                </a:rPr>
                                <m:t>𝑠𝑡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800" dirty="0">
                  <a:solidFill>
                    <a:srgbClr val="0033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3142469"/>
                <a:ext cx="6096000" cy="1124731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50321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Validation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Take a series of historical snapshots of a real network</a:t>
            </a:r>
          </a:p>
          <a:p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Infer angular/similarity coordinates for each node</a:t>
            </a:r>
          </a:p>
          <a:p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Test if the probability of new connections follows the model theoretical prediction</a:t>
            </a:r>
            <a:endParaRPr lang="en-US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45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One solution to these problems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077200" cy="48006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000066"/>
                </a:solidFill>
              </a:rPr>
              <a:t>Mechanism:</a:t>
            </a:r>
          </a:p>
          <a:p>
            <a:pPr lvl="1"/>
            <a:r>
              <a:rPr lang="en-US" dirty="0" smtClean="0">
                <a:solidFill>
                  <a:srgbClr val="000066"/>
                </a:solidFill>
              </a:rPr>
              <a:t>New node selects an existing edge uniformly at random</a:t>
            </a:r>
          </a:p>
          <a:p>
            <a:pPr lvl="1"/>
            <a:r>
              <a:rPr lang="en-US" dirty="0" smtClean="0">
                <a:solidFill>
                  <a:srgbClr val="000066"/>
                </a:solidFill>
              </a:rPr>
              <a:t>And connects to its both ends</a:t>
            </a:r>
          </a:p>
          <a:p>
            <a:r>
              <a:rPr lang="en-US" dirty="0" smtClean="0">
                <a:solidFill>
                  <a:srgbClr val="003300"/>
                </a:solidFill>
              </a:rPr>
              <a:t>Results:</a:t>
            </a:r>
          </a:p>
          <a:p>
            <a:pPr lvl="1"/>
            <a:r>
              <a:rPr lang="en-US" dirty="0" smtClean="0">
                <a:solidFill>
                  <a:srgbClr val="003300"/>
                </a:solidFill>
              </a:rPr>
              <a:t>No global intelligence</a:t>
            </a:r>
          </a:p>
          <a:p>
            <a:pPr lvl="1"/>
            <a:r>
              <a:rPr lang="en-US" dirty="0" smtClean="0">
                <a:solidFill>
                  <a:srgbClr val="003300"/>
                </a:solidFill>
              </a:rPr>
              <a:t>Effective linear preference</a:t>
            </a:r>
          </a:p>
          <a:p>
            <a:pPr lvl="1"/>
            <a:r>
              <a:rPr lang="en-US" dirty="0" smtClean="0">
                <a:solidFill>
                  <a:srgbClr val="003300"/>
                </a:solidFill>
              </a:rPr>
              <a:t>Power laws</a:t>
            </a:r>
          </a:p>
          <a:p>
            <a:pPr lvl="1"/>
            <a:r>
              <a:rPr lang="en-US" dirty="0" smtClean="0">
                <a:solidFill>
                  <a:srgbClr val="003300"/>
                </a:solidFill>
              </a:rPr>
              <a:t>Strong clustering</a:t>
            </a:r>
          </a:p>
          <a:p>
            <a:r>
              <a:rPr lang="en-US" dirty="0">
                <a:solidFill>
                  <a:srgbClr val="660066"/>
                </a:solidFill>
              </a:rPr>
              <a:t>Dorogovtsev </a:t>
            </a:r>
            <a:r>
              <a:rPr lang="en-US" i="1" dirty="0">
                <a:solidFill>
                  <a:srgbClr val="660066"/>
                </a:solidFill>
              </a:rPr>
              <a:t>et al.</a:t>
            </a:r>
            <a:r>
              <a:rPr lang="en-US" dirty="0">
                <a:solidFill>
                  <a:srgbClr val="660066"/>
                </a:solidFill>
              </a:rPr>
              <a:t>, PRE </a:t>
            </a:r>
            <a:r>
              <a:rPr lang="en-US" dirty="0" smtClean="0">
                <a:solidFill>
                  <a:srgbClr val="660066"/>
                </a:solidFill>
              </a:rPr>
              <a:t>63:062101, 2001 </a:t>
            </a:r>
            <a:endParaRPr lang="en-US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95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similarity coordinates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4102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Take a historical snapshot of a real network</a:t>
            </a:r>
          </a:p>
          <a:p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Apply a maximum-likelihood estimation method (e.g., MCMC) using the static hyperbolic model</a:t>
            </a:r>
          </a:p>
          <a:p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Metropolis-Hastings example</a:t>
            </a:r>
          </a:p>
          <a:p>
            <a:pPr lvl="1"/>
            <a:r>
              <a:rPr lang="en-US" dirty="0" smtClean="0">
                <a:latin typeface="Times New Roman" pitchFamily="18" charset="0"/>
              </a:rPr>
              <a:t>Assign random coordinates to all nodes</a:t>
            </a:r>
          </a:p>
          <a:p>
            <a:pPr lvl="1"/>
            <a:r>
              <a:rPr lang="en-US" dirty="0" smtClean="0">
                <a:latin typeface="Times New Roman" pitchFamily="18" charset="0"/>
              </a:rPr>
              <a:t>Compute </a:t>
            </a:r>
            <a:r>
              <a:rPr lang="en-US" dirty="0">
                <a:latin typeface="Times New Roman" pitchFamily="18" charset="0"/>
              </a:rPr>
              <a:t>current </a:t>
            </a:r>
            <a:r>
              <a:rPr lang="en-US" dirty="0" smtClean="0">
                <a:latin typeface="Times New Roman" pitchFamily="18" charset="0"/>
              </a:rPr>
              <a:t>likelihood</a:t>
            </a:r>
            <a:endParaRPr lang="en-US" i="1" baseline="-25000" dirty="0">
              <a:latin typeface="Times New Roman" pitchFamily="18" charset="0"/>
            </a:endParaRPr>
          </a:p>
          <a:p>
            <a:pPr lvl="1"/>
            <a:r>
              <a:rPr lang="en-US" dirty="0">
                <a:latin typeface="Times New Roman" pitchFamily="18" charset="0"/>
              </a:rPr>
              <a:t>Select a random node</a:t>
            </a:r>
          </a:p>
          <a:p>
            <a:pPr lvl="1"/>
            <a:r>
              <a:rPr lang="en-US" dirty="0">
                <a:latin typeface="Times New Roman" pitchFamily="18" charset="0"/>
              </a:rPr>
              <a:t>Move it to a new random angular coordinate</a:t>
            </a:r>
            <a:endParaRPr lang="en-US" dirty="0">
              <a:latin typeface="Times New Roman" pitchFamily="18" charset="0"/>
              <a:sym typeface="Mathematica1" pitchFamily="2" charset="2"/>
            </a:endParaRPr>
          </a:p>
          <a:p>
            <a:pPr lvl="1"/>
            <a:r>
              <a:rPr lang="en-US" dirty="0">
                <a:latin typeface="Times New Roman" pitchFamily="18" charset="0"/>
                <a:sym typeface="Mathematica1" pitchFamily="2" charset="2"/>
              </a:rPr>
              <a:t>Compute new likelihood </a:t>
            </a:r>
            <a:r>
              <a:rPr lang="en-US" i="1" dirty="0">
                <a:latin typeface="Times New Roman" pitchFamily="18" charset="0"/>
                <a:sym typeface="Mathematica1" pitchFamily="2" charset="2"/>
              </a:rPr>
              <a:t>L</a:t>
            </a:r>
            <a:r>
              <a:rPr lang="en-US" i="1" baseline="-25000" dirty="0">
                <a:latin typeface="Times New Roman" pitchFamily="18" charset="0"/>
                <a:sym typeface="Mathematica1" pitchFamily="2" charset="2"/>
              </a:rPr>
              <a:t>n</a:t>
            </a:r>
          </a:p>
          <a:p>
            <a:pPr lvl="1"/>
            <a:r>
              <a:rPr lang="en-US" dirty="0">
                <a:latin typeface="Times New Roman" pitchFamily="18" charset="0"/>
                <a:sym typeface="Mathematica1" pitchFamily="2" charset="2"/>
              </a:rPr>
              <a:t>If </a:t>
            </a:r>
            <a:r>
              <a:rPr lang="en-US" i="1" dirty="0">
                <a:latin typeface="Times New Roman" pitchFamily="18" charset="0"/>
                <a:sym typeface="Mathematica1" pitchFamily="2" charset="2"/>
              </a:rPr>
              <a:t>L</a:t>
            </a:r>
            <a:r>
              <a:rPr lang="en-US" i="1" baseline="-25000" dirty="0">
                <a:latin typeface="Times New Roman" pitchFamily="18" charset="0"/>
                <a:sym typeface="Mathematica1" pitchFamily="2" charset="2"/>
              </a:rPr>
              <a:t>n</a:t>
            </a:r>
            <a:r>
              <a:rPr lang="en-US" dirty="0">
                <a:latin typeface="Times New Roman" pitchFamily="18" charset="0"/>
                <a:sym typeface="Mathematica1" pitchFamily="2" charset="2"/>
              </a:rPr>
              <a:t> &gt; </a:t>
            </a:r>
            <a:r>
              <a:rPr lang="en-US" i="1" dirty="0" err="1">
                <a:latin typeface="Times New Roman" pitchFamily="18" charset="0"/>
                <a:sym typeface="Mathematica1" pitchFamily="2" charset="2"/>
              </a:rPr>
              <a:t>L</a:t>
            </a:r>
            <a:r>
              <a:rPr lang="en-US" i="1" baseline="-25000" dirty="0" err="1">
                <a:latin typeface="Times New Roman" pitchFamily="18" charset="0"/>
                <a:sym typeface="Mathematica1" pitchFamily="2" charset="2"/>
              </a:rPr>
              <a:t>c</a:t>
            </a:r>
            <a:r>
              <a:rPr lang="en-US" dirty="0">
                <a:latin typeface="Times New Roman" pitchFamily="18" charset="0"/>
                <a:sym typeface="Mathematica1" pitchFamily="2" charset="2"/>
              </a:rPr>
              <a:t>, accept the move</a:t>
            </a:r>
          </a:p>
          <a:p>
            <a:pPr lvl="1"/>
            <a:r>
              <a:rPr lang="en-US" dirty="0">
                <a:latin typeface="Times New Roman" pitchFamily="18" charset="0"/>
                <a:sym typeface="Mathematica1" pitchFamily="2" charset="2"/>
              </a:rPr>
              <a:t>If not, accept it with probability </a:t>
            </a:r>
            <a:r>
              <a:rPr lang="en-US" i="1" dirty="0">
                <a:latin typeface="Times New Roman" pitchFamily="18" charset="0"/>
                <a:sym typeface="Mathematica1" pitchFamily="2" charset="2"/>
              </a:rPr>
              <a:t>L</a:t>
            </a:r>
            <a:r>
              <a:rPr lang="en-US" i="1" baseline="-25000" dirty="0">
                <a:latin typeface="Times New Roman" pitchFamily="18" charset="0"/>
                <a:sym typeface="Mathematica1" pitchFamily="2" charset="2"/>
              </a:rPr>
              <a:t>n </a:t>
            </a:r>
            <a:r>
              <a:rPr lang="en-US" dirty="0">
                <a:latin typeface="Times New Roman" pitchFamily="18" charset="0"/>
                <a:sym typeface="Mathematica1" pitchFamily="2" charset="2"/>
              </a:rPr>
              <a:t>/ </a:t>
            </a:r>
            <a:r>
              <a:rPr lang="en-US" i="1" dirty="0" err="1">
                <a:latin typeface="Times New Roman" pitchFamily="18" charset="0"/>
                <a:sym typeface="Mathematica1" pitchFamily="2" charset="2"/>
              </a:rPr>
              <a:t>L</a:t>
            </a:r>
            <a:r>
              <a:rPr lang="en-US" i="1" baseline="-25000" dirty="0" err="1">
                <a:latin typeface="Times New Roman" pitchFamily="18" charset="0"/>
                <a:sym typeface="Mathematica1" pitchFamily="2" charset="2"/>
              </a:rPr>
              <a:t>c</a:t>
            </a:r>
            <a:endParaRPr lang="en-US" dirty="0">
              <a:latin typeface="Times New Roman" pitchFamily="18" charset="0"/>
              <a:sym typeface="Mathematica1" pitchFamily="2" charset="2"/>
            </a:endParaRPr>
          </a:p>
          <a:p>
            <a:pPr lvl="1"/>
            <a:r>
              <a:rPr lang="en-US" dirty="0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Repeat</a:t>
            </a:r>
          </a:p>
        </p:txBody>
      </p:sp>
      <p:graphicFrame>
        <p:nvGraphicFramePr>
          <p:cNvPr id="6" name="Object 5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100154027"/>
              </p:ext>
            </p:extLst>
          </p:nvPr>
        </p:nvGraphicFramePr>
        <p:xfrm>
          <a:off x="4953000" y="3581400"/>
          <a:ext cx="41910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01" name="Equation" r:id="rId3" imgW="1841400" imgH="380880" progId="Equation.3">
                  <p:embed/>
                </p:oleObj>
              </mc:Choice>
              <mc:Fallback>
                <p:oleObj name="Equation" r:id="rId3" imgW="1841400" imgH="380880" progId="Equation.3">
                  <p:embed/>
                  <p:pic>
                    <p:nvPicPr>
                      <p:cNvPr id="0" name="Object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3581400"/>
                        <a:ext cx="4191000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8048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C:\cygwin\home\Administrator\Papers\2010\hyperbolic-pa\matlab\presentation\fig4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6" y="990600"/>
            <a:ext cx="9113744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440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C:\cygwin\home\Administrator\Papers\2010\hyperbolic-pa\matlab\presentation\fig4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22" y="914400"/>
            <a:ext cx="9153922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91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C:\cygwin\home\Administrator\Papers\2010\hyperbolic-pa\matlab\presentation\pg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38834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6118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C:\cygwin\home\Administrator\Papers\2010\hyperbolic-pa\matlab\presentation\metaboli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4000" cy="5032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7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610600" cy="1143000"/>
          </a:xfrm>
        </p:spPr>
        <p:txBody>
          <a:bodyPr/>
          <a:lstStyle/>
          <a:p>
            <a:r>
              <a:rPr lang="en-US" dirty="0" err="1" smtClean="0"/>
              <a:t>Popularity</a:t>
            </a:r>
            <a:r>
              <a:rPr lang="en-US" dirty="0" err="1" smtClean="0">
                <a:sym typeface="Mathematica1"/>
              </a:rPr>
              <a:t></a:t>
            </a:r>
            <a:r>
              <a:rPr lang="en-US" dirty="0" err="1" smtClean="0"/>
              <a:t>similarity</a:t>
            </a:r>
            <a:r>
              <a:rPr lang="en-US" dirty="0" smtClean="0"/>
              <a:t> </a:t>
            </a:r>
            <a:r>
              <a:rPr lang="en-US" dirty="0"/>
              <a:t>optimization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66"/>
                </a:solidFill>
              </a:rPr>
              <a:t>Explains PA as an emergent phenomenon</a:t>
            </a:r>
          </a:p>
          <a:p>
            <a:r>
              <a:rPr lang="en-US" dirty="0">
                <a:solidFill>
                  <a:srgbClr val="000066"/>
                </a:solidFill>
              </a:rPr>
              <a:t>Resolves all major issues with </a:t>
            </a:r>
            <a:r>
              <a:rPr lang="en-US" dirty="0" smtClean="0">
                <a:solidFill>
                  <a:srgbClr val="000066"/>
                </a:solidFill>
              </a:rPr>
              <a:t>PA</a:t>
            </a:r>
          </a:p>
          <a:p>
            <a:r>
              <a:rPr lang="en-US" dirty="0" smtClean="0">
                <a:solidFill>
                  <a:srgbClr val="003300"/>
                </a:solidFill>
              </a:rPr>
              <a:t>Generates graphs similar to real networks across many vital metrics</a:t>
            </a:r>
          </a:p>
          <a:p>
            <a:r>
              <a:rPr lang="en-US" i="1" dirty="0" smtClean="0">
                <a:solidFill>
                  <a:srgbClr val="A50021"/>
                </a:solidFill>
              </a:rPr>
              <a:t>Directly</a:t>
            </a:r>
            <a:r>
              <a:rPr lang="en-US" dirty="0" smtClean="0">
                <a:solidFill>
                  <a:srgbClr val="A50021"/>
                </a:solidFill>
              </a:rPr>
              <a:t> validates against some real networks</a:t>
            </a:r>
          </a:p>
          <a:p>
            <a:pPr lvl="1"/>
            <a:r>
              <a:rPr lang="en-US" dirty="0" smtClean="0">
                <a:solidFill>
                  <a:srgbClr val="A50021"/>
                </a:solidFill>
              </a:rPr>
              <a:t>Technological (Internet)</a:t>
            </a:r>
          </a:p>
          <a:p>
            <a:pPr lvl="1"/>
            <a:r>
              <a:rPr lang="en-US" dirty="0" smtClean="0">
                <a:solidFill>
                  <a:srgbClr val="A50021"/>
                </a:solidFill>
              </a:rPr>
              <a:t>Social (web of trust)</a:t>
            </a:r>
          </a:p>
          <a:p>
            <a:pPr lvl="1"/>
            <a:r>
              <a:rPr lang="en-US" dirty="0" smtClean="0">
                <a:solidFill>
                  <a:srgbClr val="A50021"/>
                </a:solidFill>
              </a:rPr>
              <a:t>Biological (metabolic)</a:t>
            </a:r>
            <a:endParaRPr lang="en-US" dirty="0">
              <a:solidFill>
                <a:srgbClr val="A500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56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PSO compared </a:t>
            </a:r>
            <a:r>
              <a:rPr lang="en-US" dirty="0"/>
              <a:t>to PA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A50021"/>
                </a:solidFill>
              </a:rPr>
              <a:t>PA just ignores similarity, which leads to severe aberrations</a:t>
            </a:r>
          </a:p>
          <a:p>
            <a:pPr lvl="1"/>
            <a:r>
              <a:rPr lang="en-US" dirty="0" smtClean="0">
                <a:solidFill>
                  <a:srgbClr val="A50021"/>
                </a:solidFill>
              </a:rPr>
              <a:t>Probability of similar connections is badly underestimated</a:t>
            </a:r>
          </a:p>
          <a:p>
            <a:pPr lvl="1"/>
            <a:r>
              <a:rPr lang="en-US" dirty="0" smtClean="0">
                <a:solidFill>
                  <a:srgbClr val="A50021"/>
                </a:solidFill>
              </a:rPr>
              <a:t>Probability of dissimilar connections is badly overestimated</a:t>
            </a:r>
          </a:p>
          <a:p>
            <a:r>
              <a:rPr lang="en-US" dirty="0" smtClean="0">
                <a:solidFill>
                  <a:srgbClr val="003300"/>
                </a:solidFill>
              </a:rPr>
              <a:t>If the connection probability is correctly estimated, then one immediate application is </a:t>
            </a:r>
            <a:r>
              <a:rPr lang="en-US" i="1" dirty="0" smtClean="0">
                <a:solidFill>
                  <a:srgbClr val="003300"/>
                </a:solidFill>
              </a:rPr>
              <a:t>link prediction</a:t>
            </a:r>
          </a:p>
        </p:txBody>
      </p:sp>
    </p:spTree>
    <p:extLst>
      <p:ext uri="{BB962C8B-B14F-4D97-AF65-F5344CB8AC3E}">
        <p14:creationId xmlns:p14="http://schemas.microsoft.com/office/powerpoint/2010/main" val="64324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Link prediction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66"/>
                </a:solidFill>
              </a:rPr>
              <a:t>Suppose that some network has zero temperature</a:t>
            </a:r>
          </a:p>
          <a:p>
            <a:r>
              <a:rPr lang="en-US" dirty="0" smtClean="0">
                <a:solidFill>
                  <a:srgbClr val="A50021"/>
                </a:solidFill>
              </a:rPr>
              <a:t>Then one can predict links with 100% accuracy!</a:t>
            </a:r>
          </a:p>
          <a:p>
            <a:pPr lvl="1"/>
            <a:r>
              <a:rPr lang="en-US" dirty="0" smtClean="0">
                <a:solidFill>
                  <a:srgbClr val="003300"/>
                </a:solidFill>
              </a:rPr>
              <a:t>Because the connection probability is</a:t>
            </a:r>
            <a:br>
              <a:rPr lang="en-US" dirty="0" smtClean="0">
                <a:solidFill>
                  <a:srgbClr val="003300"/>
                </a:solidFill>
              </a:rPr>
            </a:br>
            <a:r>
              <a:rPr lang="en-US" dirty="0" smtClean="0">
                <a:solidFill>
                  <a:srgbClr val="003300"/>
                </a:solidFill>
              </a:rPr>
              <a:t>either 0 or 1</a:t>
            </a:r>
          </a:p>
        </p:txBody>
      </p:sp>
    </p:spTree>
    <p:extLst>
      <p:ext uri="{BB962C8B-B14F-4D97-AF65-F5344CB8AC3E}">
        <p14:creationId xmlns:p14="http://schemas.microsoft.com/office/powerpoint/2010/main" val="319103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Non-zero temperature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000066"/>
                </a:solidFill>
              </a:rPr>
              <a:t>Link prediction is worse than 100%, but it must be still accurate since the connection probability is close to the step function</a:t>
            </a:r>
          </a:p>
          <a:p>
            <a:r>
              <a:rPr lang="en-US" dirty="0" smtClean="0">
                <a:solidFill>
                  <a:srgbClr val="003300"/>
                </a:solidFill>
              </a:rPr>
              <a:t>No global intelligence is required</a:t>
            </a:r>
          </a:p>
          <a:p>
            <a:pPr lvl="1"/>
            <a:r>
              <a:rPr lang="en-US" dirty="0" smtClean="0">
                <a:solidFill>
                  <a:srgbClr val="003300"/>
                </a:solidFill>
              </a:rPr>
              <a:t>At zero temperature, new nodes connect to </a:t>
            </a:r>
            <a:r>
              <a:rPr lang="en-US" i="1" dirty="0" smtClean="0">
                <a:solidFill>
                  <a:srgbClr val="003300"/>
                </a:solidFill>
              </a:rPr>
              <a:t>exactly</a:t>
            </a:r>
            <a:r>
              <a:rPr lang="en-US" dirty="0" smtClean="0">
                <a:solidFill>
                  <a:srgbClr val="003300"/>
                </a:solidFill>
              </a:rPr>
              <a:t> the closest nodes</a:t>
            </a:r>
          </a:p>
          <a:p>
            <a:pPr lvl="1"/>
            <a:r>
              <a:rPr lang="en-US" dirty="0" smtClean="0">
                <a:solidFill>
                  <a:srgbClr val="003300"/>
                </a:solidFill>
              </a:rPr>
              <a:t>Non-zero temperature models reality where this hyperbolic proximity knowledge cannot be exact, and where it is mixed with errors and noise</a:t>
            </a:r>
          </a:p>
          <a:p>
            <a:r>
              <a:rPr lang="en-US" dirty="0" smtClean="0">
                <a:solidFill>
                  <a:srgbClr val="A50021"/>
                </a:solidFill>
              </a:rPr>
              <a:t>PA is an infinite-temperature regime with similarity forces reduced to nothing but noise</a:t>
            </a:r>
            <a:endParaRPr lang="en-US" dirty="0">
              <a:solidFill>
                <a:srgbClr val="A500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983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685800"/>
            <a:ext cx="8534400" cy="6019800"/>
          </a:xfrm>
          <a:noFill/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1400" smtClean="0"/>
              <a:t>M. Boguñá, </a:t>
            </a:r>
            <a:r>
              <a:rPr lang="ru-RU" sz="1400" smtClean="0"/>
              <a:t>F. Papadopoulos</a:t>
            </a:r>
            <a:r>
              <a:rPr lang="en-US" sz="1400" smtClean="0"/>
              <a:t>, and D. Krioukov,</a:t>
            </a:r>
            <a:br>
              <a:rPr lang="en-US" sz="1400" smtClean="0"/>
            </a:br>
            <a:r>
              <a:rPr lang="en-US" sz="1400" b="1" smtClean="0">
                <a:solidFill>
                  <a:srgbClr val="A50021"/>
                </a:solidFill>
              </a:rPr>
              <a:t>Sustaining the Internet with Hyperbolic Mapping</a:t>
            </a:r>
            <a:r>
              <a:rPr lang="en-US" sz="1400" smtClean="0"/>
              <a:t>,</a:t>
            </a:r>
            <a:br>
              <a:rPr lang="en-US" sz="1400" smtClean="0"/>
            </a:br>
            <a:r>
              <a:rPr lang="en-US" sz="1400" i="1" smtClean="0"/>
              <a:t>Nature Communications, v.1, 62, 2010 </a:t>
            </a:r>
          </a:p>
          <a:p>
            <a:pPr eaLnBrk="1" hangingPunct="1">
              <a:lnSpc>
                <a:spcPct val="80000"/>
              </a:lnSpc>
            </a:pPr>
            <a:endParaRPr lang="en-US" sz="1400" i="1" smtClean="0"/>
          </a:p>
          <a:p>
            <a:pPr eaLnBrk="1" hangingPunct="1">
              <a:lnSpc>
                <a:spcPct val="80000"/>
              </a:lnSpc>
            </a:pPr>
            <a:r>
              <a:rPr lang="ru-RU" sz="1400" smtClean="0"/>
              <a:t>D. Krioukov, F. Papadopoulos, A. Vahdat, and M. </a:t>
            </a:r>
            <a:r>
              <a:rPr lang="en-US" sz="1400" smtClean="0"/>
              <a:t>Boguñá</a:t>
            </a:r>
            <a:r>
              <a:rPr lang="ru-RU" sz="1400" smtClean="0"/>
              <a:t>,</a:t>
            </a:r>
            <a:br>
              <a:rPr lang="ru-RU" sz="1400" smtClean="0"/>
            </a:br>
            <a:r>
              <a:rPr lang="en-US" sz="1400" b="1" smtClean="0">
                <a:solidFill>
                  <a:srgbClr val="A50021"/>
                </a:solidFill>
              </a:rPr>
              <a:t>Hyperbolic Geometry</a:t>
            </a:r>
            <a:r>
              <a:rPr lang="ru-RU" sz="1400" b="1" smtClean="0">
                <a:solidFill>
                  <a:srgbClr val="A50021"/>
                </a:solidFill>
              </a:rPr>
              <a:t> of Complex Networks</a:t>
            </a:r>
            <a:r>
              <a:rPr lang="ru-RU" sz="1400" smtClean="0"/>
              <a:t>,</a:t>
            </a:r>
            <a:br>
              <a:rPr lang="ru-RU" sz="1400" smtClean="0"/>
            </a:br>
            <a:r>
              <a:rPr lang="ru-RU" sz="1400" i="1" smtClean="0"/>
              <a:t>Physical Review E, v.8</a:t>
            </a:r>
            <a:r>
              <a:rPr lang="en-US" sz="1400" i="1" smtClean="0"/>
              <a:t>2</a:t>
            </a:r>
            <a:r>
              <a:rPr lang="ru-RU" sz="1400" i="1" smtClean="0"/>
              <a:t>, </a:t>
            </a:r>
            <a:r>
              <a:rPr lang="en-US" sz="1400" i="1" smtClean="0"/>
              <a:t>036106</a:t>
            </a:r>
            <a:r>
              <a:rPr lang="ru-RU" sz="1400" i="1" smtClean="0"/>
              <a:t>, 20</a:t>
            </a:r>
            <a:r>
              <a:rPr lang="en-US" sz="1400" i="1" smtClean="0"/>
              <a:t>1</a:t>
            </a:r>
            <a:r>
              <a:rPr lang="ru-RU" sz="1400" i="1" smtClean="0"/>
              <a:t>0</a:t>
            </a:r>
            <a:r>
              <a:rPr lang="en-US" sz="1400" i="1" smtClean="0"/>
              <a:t>,</a:t>
            </a:r>
            <a:br>
              <a:rPr lang="en-US" sz="1400" i="1" smtClean="0"/>
            </a:br>
            <a:r>
              <a:rPr lang="ru-RU" sz="1400" i="1" smtClean="0"/>
              <a:t>Physical Review E, v.8</a:t>
            </a:r>
            <a:r>
              <a:rPr lang="en-US" sz="1400" i="1" smtClean="0"/>
              <a:t>0</a:t>
            </a:r>
            <a:r>
              <a:rPr lang="ru-RU" sz="1400" i="1" smtClean="0"/>
              <a:t>, </a:t>
            </a:r>
            <a:r>
              <a:rPr lang="en-US" sz="1400" i="1" smtClean="0"/>
              <a:t>035101(R)</a:t>
            </a:r>
            <a:r>
              <a:rPr lang="ru-RU" sz="1400" i="1" smtClean="0"/>
              <a:t>, 20</a:t>
            </a:r>
            <a:r>
              <a:rPr lang="en-US" sz="1400" i="1" smtClean="0"/>
              <a:t>09</a:t>
            </a:r>
            <a:br>
              <a:rPr lang="en-US" sz="1400" i="1" smtClean="0"/>
            </a:br>
            <a:endParaRPr lang="en-US" sz="1400" i="1" smtClean="0"/>
          </a:p>
          <a:p>
            <a:pPr eaLnBrk="1" hangingPunct="1">
              <a:lnSpc>
                <a:spcPct val="80000"/>
              </a:lnSpc>
            </a:pPr>
            <a:r>
              <a:rPr lang="ru-RU" sz="1400" smtClean="0"/>
              <a:t>F. Papadopoulos, D. Krioukov, M. </a:t>
            </a:r>
            <a:r>
              <a:rPr lang="en-US" sz="1400" smtClean="0"/>
              <a:t>Boguñá, and </a:t>
            </a:r>
            <a:r>
              <a:rPr lang="ru-RU" sz="1400" smtClean="0"/>
              <a:t>A. Vahdat,</a:t>
            </a: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b="1" smtClean="0">
                <a:solidFill>
                  <a:srgbClr val="A50021"/>
                </a:solidFill>
              </a:rPr>
              <a:t>Greedy Forwarding in (Dynamic) Scale-Free Networks</a:t>
            </a:r>
            <a:br>
              <a:rPr lang="en-US" sz="1400" b="1" smtClean="0">
                <a:solidFill>
                  <a:srgbClr val="A50021"/>
                </a:solidFill>
              </a:rPr>
            </a:br>
            <a:r>
              <a:rPr lang="en-US" sz="1400" b="1" smtClean="0">
                <a:solidFill>
                  <a:srgbClr val="A50021"/>
                </a:solidFill>
              </a:rPr>
              <a:t>Embedded in Hyperbolic Metric Spaces</a:t>
            </a:r>
            <a:r>
              <a:rPr lang="en-US" sz="1400" smtClean="0"/>
              <a:t>,</a:t>
            </a:r>
            <a:br>
              <a:rPr lang="en-US" sz="1400" smtClean="0"/>
            </a:br>
            <a:r>
              <a:rPr lang="en-US" sz="1400" i="1" smtClean="0"/>
              <a:t>INFOCOM 2010,</a:t>
            </a:r>
            <a:br>
              <a:rPr lang="en-US" sz="1400" i="1" smtClean="0"/>
            </a:br>
            <a:r>
              <a:rPr lang="en-US" sz="1400" i="1" smtClean="0"/>
              <a:t>SIGMETRICS MAMA 2009</a:t>
            </a:r>
            <a:br>
              <a:rPr lang="en-US" sz="1400" i="1" smtClean="0"/>
            </a:br>
            <a:endParaRPr lang="en-US" sz="1400" i="1" smtClean="0"/>
          </a:p>
          <a:p>
            <a:pPr eaLnBrk="1" hangingPunct="1">
              <a:lnSpc>
                <a:spcPct val="80000"/>
              </a:lnSpc>
            </a:pPr>
            <a:r>
              <a:rPr lang="en-US" sz="1400" smtClean="0"/>
              <a:t>M. Boguñá, D. Krioukov, and kc claffy,</a:t>
            </a:r>
            <a:br>
              <a:rPr lang="en-US" sz="1400" smtClean="0"/>
            </a:br>
            <a:r>
              <a:rPr lang="en-US" sz="1400" b="1" smtClean="0">
                <a:solidFill>
                  <a:srgbClr val="A50021"/>
                </a:solidFill>
              </a:rPr>
              <a:t>Navigability of Complex Networks</a:t>
            </a:r>
            <a:r>
              <a:rPr lang="en-US" sz="1400" smtClean="0"/>
              <a:t>,</a:t>
            </a:r>
            <a:br>
              <a:rPr lang="en-US" sz="1400" smtClean="0"/>
            </a:br>
            <a:r>
              <a:rPr lang="en-US" sz="1400" i="1" smtClean="0"/>
              <a:t>Nature Physics, v.5, p.74-80, 2009</a:t>
            </a:r>
          </a:p>
        </p:txBody>
      </p:sp>
    </p:spTree>
    <p:extLst>
      <p:ext uri="{BB962C8B-B14F-4D97-AF65-F5344CB8AC3E}">
        <p14:creationId xmlns:p14="http://schemas.microsoft.com/office/powerpoint/2010/main" val="3707520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249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1249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0"/>
                                        <p:tgtEl>
                                          <p:spTgt spid="1249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0"/>
                                        <p:tgtEl>
                                          <p:spTgt spid="1249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30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One problem with this solution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A50021"/>
                </a:solidFill>
              </a:rPr>
              <a:t>It does not reflect reality</a:t>
            </a:r>
          </a:p>
          <a:p>
            <a:r>
              <a:rPr lang="en-US" dirty="0" smtClean="0">
                <a:solidFill>
                  <a:srgbClr val="A50021"/>
                </a:solidFill>
              </a:rPr>
              <a:t>It could not be validated against growth of real networks</a:t>
            </a:r>
            <a:endParaRPr lang="en-US" dirty="0">
              <a:solidFill>
                <a:srgbClr val="A500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390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 model that would: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66"/>
                </a:solidFill>
              </a:rPr>
              <a:t>Be simple and universal (like PA)</a:t>
            </a:r>
          </a:p>
          <a:p>
            <a:pPr lvl="1"/>
            <a:r>
              <a:rPr lang="en-US" dirty="0" smtClean="0">
                <a:solidFill>
                  <a:srgbClr val="000066"/>
                </a:solidFill>
              </a:rPr>
              <a:t>Potentially describing (as a base line) evolution of many different networks</a:t>
            </a:r>
          </a:p>
          <a:p>
            <a:r>
              <a:rPr lang="en-US" dirty="0" smtClean="0">
                <a:solidFill>
                  <a:srgbClr val="000066"/>
                </a:solidFill>
              </a:rPr>
              <a:t>Yield graphs with observable properties</a:t>
            </a:r>
          </a:p>
          <a:p>
            <a:pPr lvl="1"/>
            <a:r>
              <a:rPr lang="en-US" dirty="0" smtClean="0">
                <a:solidFill>
                  <a:srgbClr val="000066"/>
                </a:solidFill>
              </a:rPr>
              <a:t>Power laws, strong clustering, to start with</a:t>
            </a:r>
          </a:p>
          <a:p>
            <a:pPr lvl="1"/>
            <a:r>
              <a:rPr lang="en-US" dirty="0" smtClean="0">
                <a:solidFill>
                  <a:srgbClr val="000066"/>
                </a:solidFill>
              </a:rPr>
              <a:t>But many other properties as well</a:t>
            </a:r>
          </a:p>
          <a:p>
            <a:r>
              <a:rPr lang="en-US" dirty="0" smtClean="0">
                <a:solidFill>
                  <a:srgbClr val="000066"/>
                </a:solidFill>
              </a:rPr>
              <a:t>Not require any global intelligence</a:t>
            </a:r>
          </a:p>
          <a:p>
            <a:r>
              <a:rPr lang="en-US" dirty="0" smtClean="0">
                <a:solidFill>
                  <a:srgbClr val="000066"/>
                </a:solidFill>
              </a:rPr>
              <a:t>Be</a:t>
            </a:r>
            <a:r>
              <a:rPr lang="en-US" dirty="0" smtClean="0"/>
              <a:t> </a:t>
            </a:r>
            <a:r>
              <a:rPr lang="en-US" b="1" i="1" dirty="0" smtClean="0">
                <a:solidFill>
                  <a:srgbClr val="A50021"/>
                </a:solidFill>
              </a:rPr>
              <a:t>validated</a:t>
            </a:r>
          </a:p>
        </p:txBody>
      </p:sp>
    </p:spTree>
    <p:extLst>
      <p:ext uri="{BB962C8B-B14F-4D97-AF65-F5344CB8AC3E}">
        <p14:creationId xmlns:p14="http://schemas.microsoft.com/office/powerpoint/2010/main" val="237087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Validation of growth mechanism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66"/>
                </a:solidFill>
              </a:rPr>
              <a:t>State of the art</a:t>
            </a:r>
          </a:p>
          <a:p>
            <a:pPr lvl="1"/>
            <a:r>
              <a:rPr lang="en-US" dirty="0" smtClean="0">
                <a:solidFill>
                  <a:srgbClr val="000066"/>
                </a:solidFill>
              </a:rPr>
              <a:t>Here is my new model</a:t>
            </a:r>
          </a:p>
          <a:p>
            <a:pPr lvl="1"/>
            <a:r>
              <a:rPr lang="en-US" dirty="0" smtClean="0">
                <a:solidFill>
                  <a:srgbClr val="000066"/>
                </a:solidFill>
              </a:rPr>
              <a:t>The graphs that it produces have power laws!</a:t>
            </a:r>
          </a:p>
          <a:p>
            <a:pPr lvl="1"/>
            <a:r>
              <a:rPr lang="en-US" dirty="0" smtClean="0">
                <a:solidFill>
                  <a:srgbClr val="000066"/>
                </a:solidFill>
              </a:rPr>
              <a:t>And strong clustering!!</a:t>
            </a:r>
          </a:p>
          <a:p>
            <a:pPr lvl="1"/>
            <a:r>
              <a:rPr lang="en-US" dirty="0" smtClean="0">
                <a:solidFill>
                  <a:srgbClr val="000066"/>
                </a:solidFill>
              </a:rPr>
              <a:t>And even X!!!</a:t>
            </a:r>
          </a:p>
          <a:p>
            <a:r>
              <a:rPr lang="en-US" dirty="0" smtClean="0">
                <a:solidFill>
                  <a:srgbClr val="A50021"/>
                </a:solidFill>
              </a:rPr>
              <a:t>Almost never the growth mechanism is validated </a:t>
            </a:r>
            <a:r>
              <a:rPr lang="en-US" b="1" i="1" dirty="0" smtClean="0">
                <a:solidFill>
                  <a:srgbClr val="FF0000"/>
                </a:solidFill>
              </a:rPr>
              <a:t>directly</a:t>
            </a:r>
          </a:p>
          <a:p>
            <a:r>
              <a:rPr lang="en-US" dirty="0" smtClean="0">
                <a:solidFill>
                  <a:srgbClr val="003300"/>
                </a:solidFill>
              </a:rPr>
              <a:t>PA </a:t>
            </a:r>
            <a:r>
              <a:rPr lang="en-US" i="1" dirty="0" smtClean="0">
                <a:solidFill>
                  <a:srgbClr val="003300"/>
                </a:solidFill>
              </a:rPr>
              <a:t>was</a:t>
            </a:r>
            <a:r>
              <a:rPr lang="en-US" dirty="0" smtClean="0">
                <a:solidFill>
                  <a:srgbClr val="003300"/>
                </a:solidFill>
              </a:rPr>
              <a:t> validated directly for many networks, because it is so simple</a:t>
            </a:r>
            <a:endParaRPr lang="en-US" dirty="0">
              <a:solidFill>
                <a:srgbClr val="00330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914400" y="3505200"/>
            <a:ext cx="4038600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521951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Paradox with PA validation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Dilemma</a:t>
            </a:r>
          </a:p>
          <a:p>
            <a:pPr lvl="1"/>
            <a:r>
              <a:rPr lang="en-US" dirty="0" smtClean="0">
                <a:solidFill>
                  <a:srgbClr val="003300"/>
                </a:solidFill>
              </a:rPr>
              <a:t>PA was validated</a:t>
            </a:r>
          </a:p>
          <a:p>
            <a:pPr lvl="1"/>
            <a:r>
              <a:rPr lang="en-US" dirty="0" smtClean="0">
                <a:solidFill>
                  <a:srgbClr val="A50021"/>
                </a:solidFill>
              </a:rPr>
              <a:t>But PA is impossible</a:t>
            </a:r>
          </a:p>
          <a:p>
            <a:r>
              <a:rPr lang="en-US" dirty="0" smtClean="0"/>
              <a:t>Possible resolution</a:t>
            </a:r>
          </a:p>
          <a:p>
            <a:pPr lvl="1"/>
            <a:r>
              <a:rPr lang="en-US" dirty="0" smtClean="0">
                <a:solidFill>
                  <a:srgbClr val="000066"/>
                </a:solidFill>
              </a:rPr>
              <a:t>PA is an emergent phenomenon</a:t>
            </a:r>
          </a:p>
          <a:p>
            <a:pPr lvl="1"/>
            <a:r>
              <a:rPr lang="en-US" dirty="0" smtClean="0">
                <a:solidFill>
                  <a:srgbClr val="000066"/>
                </a:solidFill>
              </a:rPr>
              <a:t>A consequence of some other underlying processes</a:t>
            </a:r>
            <a:endParaRPr lang="en-US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852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Popularity versus Similarity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Intuition</a:t>
            </a:r>
          </a:p>
          <a:p>
            <a:pPr lvl="1"/>
            <a:r>
              <a:rPr lang="en-US" dirty="0" smtClean="0">
                <a:solidFill>
                  <a:srgbClr val="003300"/>
                </a:solidFill>
              </a:rPr>
              <a:t>I (new node) connect to you (existing node) not only if you are popular (like Google</a:t>
            </a:r>
            <a:r>
              <a:rPr lang="en-US" dirty="0">
                <a:solidFill>
                  <a:srgbClr val="003300"/>
                </a:solidFill>
              </a:rPr>
              <a:t> </a:t>
            </a:r>
            <a:r>
              <a:rPr lang="en-US" dirty="0" smtClean="0">
                <a:solidFill>
                  <a:srgbClr val="003300"/>
                </a:solidFill>
              </a:rPr>
              <a:t>or Facebook), but also if you are similar to me (like </a:t>
            </a:r>
            <a:r>
              <a:rPr lang="en-US" dirty="0" err="1" smtClean="0">
                <a:solidFill>
                  <a:srgbClr val="003300"/>
                </a:solidFill>
              </a:rPr>
              <a:t>Tartini</a:t>
            </a:r>
            <a:r>
              <a:rPr lang="en-US" dirty="0">
                <a:solidFill>
                  <a:srgbClr val="003300"/>
                </a:solidFill>
              </a:rPr>
              <a:t> </a:t>
            </a:r>
            <a:r>
              <a:rPr lang="en-US" dirty="0" smtClean="0">
                <a:solidFill>
                  <a:srgbClr val="003300"/>
                </a:solidFill>
              </a:rPr>
              <a:t>or free soloing) </a:t>
            </a:r>
            <a:r>
              <a:rPr lang="en-US" dirty="0" smtClean="0">
                <a:solidFill>
                  <a:srgbClr val="003300"/>
                </a:solidFill>
                <a:latin typeface="Calibri"/>
                <a:cs typeface="Calibri"/>
              </a:rPr>
              <a:t>—</a:t>
            </a:r>
            <a:r>
              <a:rPr lang="en-US" dirty="0" smtClean="0">
                <a:solidFill>
                  <a:srgbClr val="003300"/>
                </a:solidFill>
              </a:rPr>
              <a:t> </a:t>
            </a:r>
            <a:r>
              <a:rPr lang="en-US" dirty="0" err="1" smtClean="0">
                <a:solidFill>
                  <a:srgbClr val="003300"/>
                </a:solidFill>
              </a:rPr>
              <a:t>homophily</a:t>
            </a:r>
            <a:endParaRPr lang="en-US" dirty="0">
              <a:solidFill>
                <a:srgbClr val="003300"/>
              </a:solidFill>
            </a:endParaRPr>
          </a:p>
          <a:p>
            <a:r>
              <a:rPr lang="en-US" dirty="0" smtClean="0"/>
              <a:t>Mechanism</a:t>
            </a:r>
          </a:p>
          <a:p>
            <a:pPr lvl="1"/>
            <a:r>
              <a:rPr lang="en-US" dirty="0" smtClean="0">
                <a:solidFill>
                  <a:srgbClr val="000066"/>
                </a:solidFill>
              </a:rPr>
              <a:t>New connections are formed by trade-off optimization between popularity and similarity</a:t>
            </a:r>
            <a:endParaRPr lang="en-US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15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9609</TotalTime>
  <Words>1171</Words>
  <Application>Microsoft Office PowerPoint</Application>
  <PresentationFormat>On-screen Show (4:3)</PresentationFormat>
  <Paragraphs>151</Paragraphs>
  <Slides>49</Slides>
  <Notes>0</Notes>
  <HiddenSlides>1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1" baseType="lpstr">
      <vt:lpstr>Default Design</vt:lpstr>
      <vt:lpstr>Equation</vt:lpstr>
      <vt:lpstr>Popularity versus Similarity in Growing Networks</vt:lpstr>
      <vt:lpstr>Preferential Attachment (PA)</vt:lpstr>
      <vt:lpstr>Issues with PA</vt:lpstr>
      <vt:lpstr>One solution to these problems</vt:lpstr>
      <vt:lpstr>One problem with this solution</vt:lpstr>
      <vt:lpstr>No model that would:</vt:lpstr>
      <vt:lpstr>Validation of growth mechanism</vt:lpstr>
      <vt:lpstr>Paradox with PA validation</vt:lpstr>
      <vt:lpstr>Popularity versus Similarity</vt:lpstr>
      <vt:lpstr>Mechanism (growth algorithm)</vt:lpstr>
      <vt:lpstr>Mechanism (contd.)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Clustering</vt:lpstr>
      <vt:lpstr>Validation</vt:lpstr>
      <vt:lpstr>Learning similarity coordinates</vt:lpstr>
      <vt:lpstr>PowerPoint Presentation</vt:lpstr>
      <vt:lpstr>PowerPoint Presentation</vt:lpstr>
      <vt:lpstr>PowerPoint Presentation</vt:lpstr>
      <vt:lpstr>PowerPoint Presentation</vt:lpstr>
      <vt:lpstr>Popularitysimilarity optimization</vt:lpstr>
      <vt:lpstr>PSO compared to PA</vt:lpstr>
      <vt:lpstr>Link prediction</vt:lpstr>
      <vt:lpstr>Non-zero temperature</vt:lpstr>
      <vt:lpstr>PowerPoint Presentation</vt:lpstr>
    </vt:vector>
  </TitlesOfParts>
  <Company>Hersam Naddus,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Hyperbolic geometry of complex network</dc:title>
  <dc:creator>Kapuk Memrysh</dc:creator>
  <cp:lastModifiedBy>Administrator</cp:lastModifiedBy>
  <cp:revision>160</cp:revision>
  <dcterms:created xsi:type="dcterms:W3CDTF">2010-05-04T21:28:01Z</dcterms:created>
  <dcterms:modified xsi:type="dcterms:W3CDTF">2011-10-22T21:25:51Z</dcterms:modified>
</cp:coreProperties>
</file>