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374" r:id="rId2"/>
    <p:sldId id="375" r:id="rId3"/>
    <p:sldId id="396" r:id="rId4"/>
    <p:sldId id="376" r:id="rId5"/>
    <p:sldId id="377" r:id="rId6"/>
    <p:sldId id="378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3" r:id="rId18"/>
    <p:sldId id="357" r:id="rId19"/>
    <p:sldId id="284" r:id="rId20"/>
    <p:sldId id="287" r:id="rId21"/>
    <p:sldId id="288" r:id="rId22"/>
    <p:sldId id="292" r:id="rId23"/>
    <p:sldId id="293" r:id="rId24"/>
    <p:sldId id="294" r:id="rId25"/>
    <p:sldId id="298" r:id="rId26"/>
    <p:sldId id="295" r:id="rId27"/>
    <p:sldId id="296" r:id="rId28"/>
    <p:sldId id="297" r:id="rId29"/>
    <p:sldId id="299" r:id="rId30"/>
    <p:sldId id="300" r:id="rId31"/>
    <p:sldId id="301" r:id="rId32"/>
    <p:sldId id="302" r:id="rId33"/>
    <p:sldId id="303" r:id="rId34"/>
    <p:sldId id="308" r:id="rId35"/>
    <p:sldId id="344" r:id="rId36"/>
    <p:sldId id="379" r:id="rId37"/>
    <p:sldId id="380" r:id="rId38"/>
    <p:sldId id="348" r:id="rId39"/>
    <p:sldId id="350" r:id="rId40"/>
    <p:sldId id="384" r:id="rId41"/>
    <p:sldId id="351" r:id="rId42"/>
    <p:sldId id="381" r:id="rId43"/>
    <p:sldId id="382" r:id="rId44"/>
    <p:sldId id="383" r:id="rId45"/>
    <p:sldId id="353" r:id="rId46"/>
    <p:sldId id="358" r:id="rId47"/>
    <p:sldId id="355" r:id="rId48"/>
    <p:sldId id="359" r:id="rId49"/>
  </p:sldIdLst>
  <p:sldSz cx="9144000" cy="6858000" type="screen4x3"/>
  <p:notesSz cx="6858000" cy="9144000"/>
  <p:embeddedFontLst>
    <p:embeddedFont>
      <p:font typeface="Mathematica1" pitchFamily="2" charset="2"/>
      <p:regular r:id="rId50"/>
      <p:bold r:id="rId5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50021"/>
    <a:srgbClr val="660066"/>
    <a:srgbClr val="663300"/>
    <a:srgbClr val="FFB7B7"/>
    <a:srgbClr val="800080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E729D2CE-D07D-4376-9BCB-B13ED0032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4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ima@caid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emf"/><Relationship Id="rId3" Type="http://schemas.openxmlformats.org/officeDocument/2006/relationships/image" Target="../media/image20.pn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820738" y="1295400"/>
            <a:ext cx="7485062" cy="1143000"/>
          </a:xfrm>
        </p:spPr>
        <p:txBody>
          <a:bodyPr/>
          <a:lstStyle/>
          <a:p>
            <a:r>
              <a:rPr lang="en-US" sz="3200" dirty="0" smtClean="0"/>
              <a:t>Optimal routing in complex networks</a:t>
            </a:r>
            <a:endParaRPr lang="en-US" sz="3200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2971800"/>
            <a:ext cx="52578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Dmitri Krioukov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CAIDA/UCSD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hlinkClick r:id="rId2"/>
              </a:rPr>
              <a:t>dima@caida.org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000" b="1" dirty="0"/>
              <a:t>F. Papadopoulos, </a:t>
            </a:r>
            <a:r>
              <a:rPr lang="en-US" sz="2000" b="1" dirty="0" smtClean="0"/>
              <a:t>M. Kitsak,</a:t>
            </a:r>
            <a:br>
              <a:rPr lang="en-US" sz="2000" b="1" dirty="0" smtClean="0"/>
            </a:br>
            <a:r>
              <a:rPr lang="en-US" sz="2000" b="1" dirty="0" smtClean="0"/>
              <a:t>M</a:t>
            </a:r>
            <a:r>
              <a:rPr lang="en-US" sz="2000" b="1" dirty="0"/>
              <a:t>. </a:t>
            </a:r>
            <a:r>
              <a:rPr lang="en-US" sz="2000" b="1" dirty="0" err="1"/>
              <a:t>Bogu</a:t>
            </a:r>
            <a:r>
              <a:rPr lang="en-US" sz="2000" b="1" dirty="0" err="1">
                <a:cs typeface="Times New Roman" pitchFamily="18" charset="0"/>
              </a:rPr>
              <a:t>ñá</a:t>
            </a:r>
            <a:r>
              <a:rPr lang="en-US" sz="2000" b="1" dirty="0" smtClean="0"/>
              <a:t>, M. Á. Serrano,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A. Vahdat, and kc </a:t>
            </a:r>
            <a:r>
              <a:rPr lang="en-US" sz="2000" b="1" dirty="0" smtClean="0"/>
              <a:t>claffy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i="1" dirty="0" smtClean="0"/>
              <a:t>NDN, Palo Alto, May 2011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359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2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3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4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5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6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7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8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Routing table size</a:t>
            </a:r>
          </a:p>
          <a:p>
            <a:pPr lvl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~k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Stretch</a:t>
            </a:r>
          </a:p>
          <a:p>
            <a:pPr lvl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~1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Communication overhead</a:t>
            </a:r>
          </a:p>
          <a:p>
            <a:pPr lvl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~0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FF0000"/>
                </a:solidFill>
              </a:rPr>
              <a:t>From structure</a:t>
            </a:r>
            <a:endParaRPr lang="ru-RU" sz="9600" i="0">
              <a:solidFill>
                <a:srgbClr val="FF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04800" y="217805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008000"/>
                </a:solidFill>
              </a:rPr>
              <a:t>To function</a:t>
            </a:r>
            <a:endParaRPr lang="ru-RU" sz="9600" i="0">
              <a:solidFill>
                <a:srgbClr val="008000"/>
              </a:solidFill>
            </a:endParaRPr>
          </a:p>
        </p:txBody>
      </p:sp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6" grpId="1"/>
      <p:bldP spid="38918" grpId="0"/>
      <p:bldP spid="389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navigation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avigatio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avigatio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avigation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981200" y="284163"/>
            <a:ext cx="5154612" cy="1143000"/>
          </a:xfrm>
        </p:spPr>
        <p:txBody>
          <a:bodyPr/>
          <a:lstStyle/>
          <a:p>
            <a:r>
              <a:rPr lang="en-US" dirty="0" smtClean="0"/>
              <a:t>Complex networks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4114800" cy="4876800"/>
          </a:xfrm>
        </p:spPr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Heterogeneity: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~ k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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400" i="1" baseline="30000" dirty="0" err="1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/k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l-GR" sz="2400" baseline="30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Clustering: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average probability that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node neighbors are connected:</a:t>
            </a:r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0.46</a:t>
            </a:r>
          </a:p>
          <a:p>
            <a:pPr lvl="2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~ k</a:t>
            </a:r>
            <a:r>
              <a:rPr lang="en-US" i="1" baseline="30000" dirty="0" smtClean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6.8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10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400" i="1" baseline="30000" dirty="0" smtClean="0"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4</a:t>
            </a:r>
          </a:p>
          <a:p>
            <a:pPr lvl="2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const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0407" name="Picture 7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8" name="Picture 8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59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0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0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navigation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avigatio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ym typeface="Mathematica1" pitchFamily="2" charset="2"/>
              </a:rPr>
              <a:t></a:t>
            </a:r>
            <a:r>
              <a:rPr lang="en-US" sz="4000" i="1" dirty="0" smtClean="0">
                <a:sym typeface="Mathematica1" pitchFamily="2" charset="2"/>
              </a:rPr>
              <a:t>2.1</a:t>
            </a:r>
            <a:r>
              <a:rPr lang="en-US" sz="4000" dirty="0" smtClean="0">
                <a:sym typeface="Mathematica1" pitchFamily="2" charset="2"/>
              </a:rPr>
              <a:t>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99.99%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Percentage of shortest greedy paths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100%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links or nodes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99%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95%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Success ratio in random graphs</a:t>
            </a:r>
            <a:endParaRPr lang="en-US" sz="4000">
              <a:sym typeface="Mathematica1" pitchFamily="2" charset="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Configuration model (</a:t>
            </a:r>
            <a:r>
              <a:rPr lang="en-US" dirty="0">
                <a:sym typeface="Mathematica1" pitchFamily="2" charset="2"/>
              </a:rPr>
              <a:t></a:t>
            </a:r>
            <a:r>
              <a:rPr lang="en-US" i="1" dirty="0">
                <a:sym typeface="Mathematica1" pitchFamily="2" charset="2"/>
              </a:rPr>
              <a:t>2.1</a:t>
            </a:r>
            <a:r>
              <a:rPr lang="en-US" dirty="0">
                <a:latin typeface="Times New Roman" pitchFamily="18" charset="0"/>
              </a:rPr>
              <a:t>)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</a:t>
            </a:r>
            <a:r>
              <a:rPr lang="en-US" i="1" dirty="0">
                <a:latin typeface="Times New Roman" pitchFamily="18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30%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No angular coordinates; node degree gradient only</a:t>
            </a:r>
          </a:p>
          <a:p>
            <a:r>
              <a:rPr lang="en-US" dirty="0" smtClean="0">
                <a:latin typeface="Times New Roman" pitchFamily="18" charset="0"/>
              </a:rPr>
              <a:t>Classical </a:t>
            </a:r>
            <a:r>
              <a:rPr lang="en-US" dirty="0">
                <a:latin typeface="Times New Roman" pitchFamily="18" charset="0"/>
              </a:rPr>
              <a:t>random graphs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0.17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No radial coordinates; the connection probability does not depend on any distances at all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Mapping the real Internet</a:t>
            </a:r>
            <a:br>
              <a:rPr lang="en-US" sz="4000"/>
            </a:br>
            <a:r>
              <a:rPr lang="en-US" sz="4000"/>
              <a:t>using statistical inference methods</a:t>
            </a:r>
            <a:endParaRPr lang="ru-RU" sz="400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Measure the Internet topology properties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N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, 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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, ,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Map them to model parameters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, , ,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T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Place nodes at hyperbolic coordinates (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,)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 ~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(</a:t>
            </a:r>
            <a:r>
              <a:rPr lang="en-US" i="1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)/2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’s are uniformly distributed on [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0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]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Apply the Metropolis-Hastings algorithm to find ’s maximizing the likelihood that Internet is produced by the model</a:t>
            </a:r>
          </a:p>
        </p:txBody>
      </p:sp>
    </p:spTree>
    <p:extLst>
      <p:ext uri="{BB962C8B-B14F-4D97-AF65-F5344CB8AC3E}">
        <p14:creationId xmlns:p14="http://schemas.microsoft.com/office/powerpoint/2010/main" val="30061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Metropolis-Hastings</a:t>
            </a: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4525962"/>
          </a:xfrm>
        </p:spPr>
        <p:txBody>
          <a:bodyPr/>
          <a:lstStyle/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Compute current likelihood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L</a:t>
            </a:r>
            <a:r>
              <a:rPr lang="en-US" i="1" baseline="-25000">
                <a:solidFill>
                  <a:srgbClr val="008000"/>
                </a:solidFill>
                <a:latin typeface="Times New Roman" pitchFamily="18" charset="0"/>
              </a:rPr>
              <a:t>c</a:t>
            </a: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Select a random node</a:t>
            </a: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Move it to a new random angular coordinate</a:t>
            </a:r>
            <a:endParaRPr lang="en-US">
              <a:solidFill>
                <a:srgbClr val="0080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Compute new likelihood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n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If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 &gt;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 accept the move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If not, accept it with probability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n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/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c</a:t>
            </a:r>
            <a:endParaRPr lang="en-US">
              <a:solidFill>
                <a:srgbClr val="0000FF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Repeat</a:t>
            </a:r>
          </a:p>
        </p:txBody>
      </p:sp>
      <p:graphicFrame>
        <p:nvGraphicFramePr>
          <p:cNvPr id="1136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55738" y="1371600"/>
          <a:ext cx="6164262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3" imgW="1790640" imgH="380880" progId="Equation.3">
                  <p:embed/>
                </p:oleObj>
              </mc:Choice>
              <mc:Fallback>
                <p:oleObj name="Equation" r:id="rId3" imgW="179064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1371600"/>
                        <a:ext cx="6164262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53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Internet)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97%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Average stretch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1.1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links: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90%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75%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No routing information exchange upon topology changes</a:t>
            </a:r>
          </a:p>
          <a:p>
            <a:pPr lvl="1" eaLnBrk="1" hangingPunct="1"/>
            <a:r>
              <a:rPr lang="en-US" dirty="0" smtClean="0"/>
              <a:t>if the minor degradation of routing efficiency is tolerable</a:t>
            </a:r>
          </a:p>
          <a:p>
            <a:pPr eaLnBrk="1" hangingPunct="1"/>
            <a:r>
              <a:rPr lang="en-US" dirty="0" smtClean="0">
                <a:solidFill>
                  <a:srgbClr val="008000"/>
                </a:solidFill>
              </a:rPr>
              <a:t>Slightly more intelligent variations of greedy forwarding, using small amount of non-local information, sustain 100% routing efficiency</a:t>
            </a:r>
            <a:endParaRPr lang="ru-RU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438"/>
            <a:ext cx="8229600" cy="45259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Congruency between hyperbolic space geometry and scale-free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Hierarchical/heterogeneous organization of the two (zooming-out/zooming-in pattern)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Strong clustering/metric structure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How?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Strong clustering yields high path diversity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All paths are congruent to their corresponding hyperbolic geodesics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If some paths are damaged, many others remain, and can still be found since they all congruent</a:t>
            </a:r>
            <a:endParaRPr lang="ru-RU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4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cygwin\home\Administrator\Papers\2010\as_embedding_comnets\Figures\link_702_3356_rever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cygwin\home\Administrator\Papers\2010\as_embedding_comnets\Figures\link_1299_9121_dir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cygwin\home\Administrator\Papers\2010\as_embedding_comnets\Figures\link_721_3356_dir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95325"/>
            <a:ext cx="54768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7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</a:t>
            </a:r>
            <a:endParaRPr lang="ru-RU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Does any optimization of efficiency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robustness of targeted transport drive network evolution explicitly?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Or is it just a natural but implicit by-product of other (standard) network evolution mechanisms?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Conclusions</a:t>
            </a:r>
            <a:endParaRPr lang="ru-RU" sz="4000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Routing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optimal (maximally efficient/most scalable) </a:t>
            </a:r>
            <a:r>
              <a:rPr lang="en-US" sz="2400" dirty="0" smtClean="0">
                <a:solidFill>
                  <a:srgbClr val="FF0000"/>
                </a:solidFill>
              </a:rPr>
              <a:t>routing for Internet-like networks</a:t>
            </a:r>
            <a:endParaRPr lang="en-US" sz="2400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routing table sizes, stretch, and communication overhead approach their theoretical lower bounds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NDN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Prepend NDN names with AS names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Not well in-line with NDN philosophy, but simple, scalable, and will likely work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Hierarchical name space is the underlying hyperbolic space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>
              <a:alpha val="6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>
              <a:alpha val="6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2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7777</TotalTime>
  <Words>399</Words>
  <Application>Microsoft Office PowerPoint</Application>
  <PresentationFormat>On-screen Show (4:3)</PresentationFormat>
  <Paragraphs>95</Paragraphs>
  <Slides>48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Mathematica1</vt:lpstr>
      <vt:lpstr>Times New Roman</vt:lpstr>
      <vt:lpstr>Default Design</vt:lpstr>
      <vt:lpstr>Equation</vt:lpstr>
      <vt:lpstr>Optimal routing in complex networks</vt:lpstr>
      <vt:lpstr>Optimal routing</vt:lpstr>
      <vt:lpstr>Complex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efficiency and robustness (2.1)</vt:lpstr>
      <vt:lpstr>Success ratio in random graphs</vt:lpstr>
      <vt:lpstr>Mapping the real Internet using statistical inference methods</vt:lpstr>
      <vt:lpstr>Metropolis-Hastings</vt:lpstr>
      <vt:lpstr>PowerPoint Presentation</vt:lpstr>
      <vt:lpstr>Navigation efficiency and robustness  (Internet)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</vt:lpstr>
      <vt:lpstr>Open question</vt:lpstr>
      <vt:lpstr>Conclusions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Jessica Ha</cp:lastModifiedBy>
  <cp:revision>106</cp:revision>
  <dcterms:created xsi:type="dcterms:W3CDTF">2010-05-04T21:28:01Z</dcterms:created>
  <dcterms:modified xsi:type="dcterms:W3CDTF">2012-07-05T20:06:04Z</dcterms:modified>
</cp:coreProperties>
</file>