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70" r:id="rId12"/>
    <p:sldId id="377" r:id="rId13"/>
    <p:sldId id="376" r:id="rId14"/>
    <p:sldId id="378" r:id="rId15"/>
    <p:sldId id="379" r:id="rId16"/>
    <p:sldId id="380" r:id="rId17"/>
    <p:sldId id="381" r:id="rId18"/>
    <p:sldId id="383" r:id="rId19"/>
    <p:sldId id="382" r:id="rId20"/>
    <p:sldId id="385" r:id="rId21"/>
    <p:sldId id="387" r:id="rId22"/>
    <p:sldId id="388" r:id="rId23"/>
    <p:sldId id="384" r:id="rId24"/>
    <p:sldId id="389" r:id="rId25"/>
    <p:sldId id="390" r:id="rId26"/>
    <p:sldId id="391" r:id="rId27"/>
    <p:sldId id="393" r:id="rId28"/>
    <p:sldId id="392" r:id="rId29"/>
    <p:sldId id="409" r:id="rId30"/>
    <p:sldId id="394" r:id="rId31"/>
    <p:sldId id="395" r:id="rId32"/>
    <p:sldId id="396" r:id="rId33"/>
    <p:sldId id="397" r:id="rId34"/>
    <p:sldId id="398" r:id="rId35"/>
    <p:sldId id="399" r:id="rId36"/>
    <p:sldId id="400" r:id="rId37"/>
    <p:sldId id="401" r:id="rId38"/>
    <p:sldId id="403" r:id="rId39"/>
    <p:sldId id="404" r:id="rId40"/>
    <p:sldId id="405" r:id="rId41"/>
    <p:sldId id="406" r:id="rId42"/>
    <p:sldId id="402" r:id="rId43"/>
    <p:sldId id="407" r:id="rId44"/>
    <p:sldId id="408" r:id="rId45"/>
    <p:sldId id="371" r:id="rId46"/>
    <p:sldId id="373" r:id="rId47"/>
    <p:sldId id="374" r:id="rId48"/>
    <p:sldId id="375" r:id="rId49"/>
    <p:sldId id="359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A50021"/>
    <a:srgbClr val="003300"/>
    <a:srgbClr val="006600"/>
    <a:srgbClr val="660066"/>
    <a:srgbClr val="008000"/>
    <a:srgbClr val="663300"/>
    <a:srgbClr val="FFB7B7"/>
    <a:srgbClr val="80008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7" autoAdjust="0"/>
    <p:restoredTop sz="94660"/>
  </p:normalViewPr>
  <p:slideViewPr>
    <p:cSldViewPr showGuides="1">
      <p:cViewPr varScale="1">
        <p:scale>
          <a:sx n="124" d="100"/>
          <a:sy n="124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62332-7EAD-4395-8BD6-5831EDC26D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1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3EC6B-01E4-4FB0-8FF5-B091D78CF6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2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70EB3-5596-474A-9F19-B8D663DAE0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0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A9728B-CF5F-42DF-8035-44E4882C9D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5751-C228-4D86-BD65-5BB4E46248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0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88D45-C449-4743-A955-89892BFD93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2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C3D1D-F5E1-463F-AD25-3EFF79F353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5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24D8C-6E5C-47B9-8F15-5C2658D0347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4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44A4-C63D-4B3A-B6CD-9F404446CD4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8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F3CA6-3CF9-4870-98BD-5A3EB62863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A6F7C-0C5A-46D9-9AE2-86F4273F578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8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4490-E5F0-4B1C-A90D-617A3070A9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9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E742C531-EE4A-43BD-A550-DEB801433E3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37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597025"/>
            <a:ext cx="8077200" cy="1470025"/>
          </a:xfrm>
        </p:spPr>
        <p:txBody>
          <a:bodyPr/>
          <a:lstStyle/>
          <a:p>
            <a:r>
              <a:rPr lang="en-US" sz="4000" dirty="0" smtClean="0"/>
              <a:t>Popularity versus Similarity</a:t>
            </a:r>
            <a:br>
              <a:rPr lang="en-US" sz="4000" dirty="0" smtClean="0"/>
            </a:br>
            <a:r>
              <a:rPr lang="en-US" sz="4000" dirty="0" smtClean="0"/>
              <a:t>in Growing Networks</a:t>
            </a:r>
            <a:endParaRPr lang="ru-RU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90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 err="1" smtClean="0"/>
              <a:t>Fragiskos</a:t>
            </a:r>
            <a:r>
              <a:rPr lang="en-US" sz="2000" b="1" dirty="0" smtClean="0"/>
              <a:t> Papadopoulos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dirty="0" smtClean="0"/>
              <a:t>Cyprus University of Technology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800" b="1" dirty="0" smtClean="0"/>
              <a:t>M</a:t>
            </a:r>
            <a:r>
              <a:rPr lang="en-US" sz="1800" b="1" dirty="0"/>
              <a:t>. Kitsak, </a:t>
            </a:r>
            <a:r>
              <a:rPr lang="en-US" sz="1800" b="1" dirty="0" smtClean="0"/>
              <a:t>M</a:t>
            </a:r>
            <a:r>
              <a:rPr lang="en-US" sz="1800" b="1" dirty="0"/>
              <a:t>. </a:t>
            </a:r>
            <a:r>
              <a:rPr lang="en-US" sz="1800" b="1" dirty="0">
                <a:cs typeface="Arial" charset="0"/>
              </a:rPr>
              <a:t>Á. </a:t>
            </a:r>
            <a:r>
              <a:rPr lang="en-US" sz="1800" b="1" dirty="0"/>
              <a:t>Serrano, M. </a:t>
            </a:r>
            <a:r>
              <a:rPr lang="en-US" sz="1800" b="1" dirty="0" err="1" smtClean="0"/>
              <a:t>Bogu</a:t>
            </a:r>
            <a:r>
              <a:rPr lang="en-US" sz="1800" b="1" dirty="0" err="1" smtClean="0">
                <a:cs typeface="Times New Roman" pitchFamily="18" charset="0"/>
              </a:rPr>
              <a:t>ñá</a:t>
            </a:r>
            <a:r>
              <a:rPr lang="en-US" sz="1800" b="1" dirty="0" smtClean="0">
                <a:cs typeface="Times New Roman" pitchFamily="18" charset="0"/>
              </a:rPr>
              <a:t>, and</a:t>
            </a:r>
            <a:br>
              <a:rPr lang="en-US" sz="1800" b="1" dirty="0" smtClean="0">
                <a:cs typeface="Times New Roman" pitchFamily="18" charset="0"/>
              </a:rPr>
            </a:br>
            <a:r>
              <a:rPr lang="en-US" sz="1800" b="1" i="1" dirty="0" smtClean="0">
                <a:cs typeface="Times New Roman" pitchFamily="18" charset="0"/>
              </a:rPr>
              <a:t>Dmitri Krioukov</a:t>
            </a:r>
            <a:r>
              <a:rPr lang="en-US" sz="1800" b="1" dirty="0" smtClean="0">
                <a:cs typeface="Times New Roman" pitchFamily="18" charset="0"/>
              </a:rPr>
              <a:t/>
            </a:r>
            <a:br>
              <a:rPr lang="en-US" sz="1800" b="1" dirty="0" smtClean="0">
                <a:cs typeface="Times New Roman" pitchFamily="18" charset="0"/>
              </a:rPr>
            </a:br>
            <a:r>
              <a:rPr lang="en-US" sz="1800" dirty="0" smtClean="0">
                <a:cs typeface="Times New Roman" pitchFamily="18" charset="0"/>
              </a:rPr>
              <a:t>CAIDA/UCSD</a:t>
            </a:r>
            <a:r>
              <a:rPr lang="en-US" sz="1800" b="1" dirty="0">
                <a:cs typeface="Times New Roman" pitchFamily="18" charset="0"/>
              </a:rPr>
              <a:t/>
            </a:r>
            <a:br>
              <a:rPr lang="en-US" sz="1800" b="1" dirty="0">
                <a:cs typeface="Times New Roman" pitchFamily="18" charset="0"/>
              </a:rPr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UMD, November </a:t>
            </a:r>
            <a:r>
              <a:rPr lang="en-US" sz="2000" dirty="0" smtClean="0"/>
              <a:t>2011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(growth algorithm)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Nodes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are introduced one by one</a:t>
            </a:r>
          </a:p>
          <a:p>
            <a:pPr lvl="1"/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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1, 2, 3, …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Measure of popularity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Node’s birth time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Measure of similarity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Upon its birth, node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gets positioned at a random coordinate 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i="1" baseline="-25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in a “similarity” space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 similarity space is a circle</a:t>
            </a:r>
          </a:p>
          <a:p>
            <a:pPr lvl="1"/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is random variable uniformly distributed on [0,2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Measure of similarity between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is 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i="1" baseline="-250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 |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i="1" baseline="-25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</a:t>
            </a:r>
            <a:r>
              <a:rPr lang="en-US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i="1" baseline="-25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endParaRPr lang="en-US" baseline="-250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7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(contd.)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New connections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New node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connects to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m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existing nodes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s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,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s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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t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, minimizing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s</a:t>
            </a:r>
            <a:r>
              <a:rPr lang="el-GR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i="1" baseline="-25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endParaRPr lang="en-US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  <a:sym typeface="Mathematica1"/>
            </a:endParaRP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That is, maximizing 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the product between popularity and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similarity</a:t>
            </a:r>
            <a:endParaRPr lang="en-US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03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cygwin\home\Administrator\Papers\2010\hyperbolic-pa\matlab\presentation\fig1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11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 descr="C:\cygwin\home\Administrator\Papers\2010\hyperbolic-pa\matlab\presentation\fig1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8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cygwin\home\Administrator\Papers\2010\hyperbolic-pa\matlab\presentation\fig1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7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cygwin\home\Administrator\Papers\2010\hyperbolic-pa\matlab\presentation\fig1-2lin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09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cygwin\home\Administrator\Papers\2010\hyperbolic-pa\matlab\presentation\fig1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3" descr="C:\cygwin\home\Administrator\Papers\2010\hyperbolic-pa\matlab\presentation\fig1-3ang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19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cygwin\home\Administrator\Papers\2010\hyperbolic-pa\matlab\presentation\fig1-3cal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97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C:\cygwin\home\Administrator\Papers\2010\hyperbolic-pa\matlab\presentation\fig1-3lin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Preferential Attachment (PA)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000066"/>
                </a:solidFill>
              </a:rPr>
              <a:t>Popularity is attractive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If new connections in a growing network prefer popular (high-degree) nodes, then the network has a power-law distribution of node degrees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This result can be traced back to 1924 (Yule)</a:t>
            </a:r>
            <a:endParaRPr lang="en-US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7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cygwin\home\Administrator\Papers\2010\hyperbolic-pa\matlab\presentation\fig1-3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cygwin\home\Administrator\Papers\2010\hyperbolic-pa\matlab\presentation\fig1-3bang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77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cygwin\home\Administrator\Papers\2010\hyperbolic-pa\matlab\presentation\fig1-3bcal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27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cygwin\home\Administrator\Papers\2010\hyperbolic-pa\matlab\presentation\fig1-3blin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57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10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c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" y="0"/>
            <a:ext cx="6870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9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cygwin\home\Administrator\Papers\2010\hyperbolic-pa\matlab\presentation\fig1-aftermo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97" y="-6403"/>
            <a:ext cx="6864403" cy="686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 flipV="1">
            <a:off x="2743200" y="2362200"/>
            <a:ext cx="1828800" cy="10668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2895600" y="3425798"/>
            <a:ext cx="1673198" cy="2898802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429000" y="420469"/>
                <a:ext cx="22747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360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20469"/>
                <a:ext cx="2274709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75857" y="2249268"/>
                <a:ext cx="22747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857" y="2249268"/>
                <a:ext cx="2274709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048000" y="4763869"/>
                <a:ext cx="22747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3</m:t>
                          </m:r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763869"/>
                <a:ext cx="2274709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969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974" y="228600"/>
            <a:ext cx="843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New node 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connects to 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existing nodes 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that minimize</a:t>
            </a:r>
            <a:endParaRPr lang="en-US" sz="2800" i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29000" y="838200"/>
                <a:ext cx="22747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𝑠𝑡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838200"/>
                <a:ext cx="2274709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434645" y="1600200"/>
                <a:ext cx="2274709" cy="90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𝑠𝑡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  <m:t>𝑠𝑡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645" y="1600200"/>
                <a:ext cx="2274709" cy="9026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428998" y="2520917"/>
                <a:ext cx="2274709" cy="1060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𝑠𝑡</m:t>
                              </m:r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𝑠𝑡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80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998" y="2520917"/>
                <a:ext cx="2274709" cy="10604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33600" y="3581400"/>
                <a:ext cx="4876800" cy="90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solidFill>
                            <a:srgbClr val="A50021"/>
                          </a:solidFill>
                          <a:latin typeface="Cambria Math"/>
                          <a:ea typeface="Cambria Math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A50021"/>
                              </a:solidFill>
                              <a:latin typeface="Cambria Math" pitchFamily="18" charset="0"/>
                              <a:ea typeface="Cambria Math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>
                                      <a:solidFill>
                                        <a:srgbClr val="A50021"/>
                                      </a:solidFill>
                                      <a:latin typeface="Cambria Math" pitchFamily="18" charset="0"/>
                                      <a:ea typeface="Cambria Math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>
                                      <a:solidFill>
                                        <a:srgbClr val="A50021"/>
                                      </a:solidFill>
                                      <a:latin typeface="Cambria Math" pitchFamily="18" charset="0"/>
                                      <a:ea typeface="Cambria Math" pitchFamily="18" charset="0"/>
                                    </a:rPr>
                                    <m:t>𝑠𝑡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>
                                  <a:solidFill>
                                    <a:srgbClr val="A50021"/>
                                  </a:solidFill>
                                  <a:latin typeface="Cambria Math" pitchFamily="18" charset="0"/>
                                  <a:ea typeface="Cambria Math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581400"/>
                <a:ext cx="4876800" cy="9026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48000" y="4648200"/>
                <a:ext cx="1295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≈</m:t>
                          </m:r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𝑠𝑡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648200"/>
                <a:ext cx="1295400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114800" y="4648200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— the </a:t>
            </a:r>
            <a:r>
              <a:rPr lang="en-US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hyperbolic</a:t>
            </a:r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distance</a:t>
            </a:r>
            <a:b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   between </a:t>
            </a:r>
            <a:r>
              <a:rPr lang="en-US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974" y="5943600"/>
            <a:ext cx="843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New nodes connects to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hyperbolically closest nodes</a:t>
            </a:r>
            <a:endParaRPr lang="en-US" sz="2800" i="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974" y="228600"/>
            <a:ext cx="843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 expected distance to the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i="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’th</a:t>
            </a:r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closest node from 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is</a:t>
            </a:r>
            <a:endParaRPr lang="en-US" sz="2800" i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14400" y="685800"/>
                <a:ext cx="2705102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85800"/>
                <a:ext cx="2705102" cy="90178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91327" y="875082"/>
            <a:ext cx="506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— average degree is fixed to 2</a:t>
            </a:r>
            <a:r>
              <a:rPr lang="en-US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280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974" y="2514600"/>
            <a:ext cx="8430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New node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is located at radial coordinate </a:t>
            </a:r>
            <a:r>
              <a:rPr lang="en-US" sz="28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aseline="-25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~</a:t>
            </a: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n-US" sz="2800" i="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and connects to all nodes within distance </a:t>
            </a:r>
            <a:r>
              <a:rPr lang="en-US" sz="28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aseline="-25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aseline="-25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aseline="-25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i="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14400" y="1600200"/>
                <a:ext cx="1447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600200"/>
                <a:ext cx="1447800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266950" y="1600200"/>
            <a:ext cx="6953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— average degree grows logarithmically with </a:t>
            </a:r>
            <a:r>
              <a:rPr lang="en-US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   if </a:t>
            </a:r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  2</a:t>
            </a:r>
            <a:endParaRPr lang="en-US" sz="2800" i="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9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041" y="688041"/>
            <a:ext cx="5484159" cy="548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6071053"/>
                <a:ext cx="3276600" cy="786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0033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</a:rPr>
                                        <m:t>𝑠𝑡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>
                                      <a:solidFill>
                                        <a:srgbClr val="0033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71053"/>
                <a:ext cx="3276600" cy="78694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" y="152400"/>
                <a:ext cx="18310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52400"/>
                <a:ext cx="1831041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312959" y="146892"/>
                <a:ext cx="18310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959" y="146892"/>
                <a:ext cx="1831041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-1" y="5638800"/>
            <a:ext cx="3429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Popularity</a:t>
            </a:r>
            <a:r>
              <a:rPr lang="en-US" sz="2800" i="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similarity</a:t>
            </a:r>
            <a:endParaRPr lang="en-US" sz="2800" i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48202" y="6071053"/>
                <a:ext cx="4495798" cy="786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𝑠𝑡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en-US" sz="24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𝑠𝑡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d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/2</m:t>
                          </m:r>
                        </m:e>
                      </m:rad>
                    </m:oMath>
                  </m:oMathPara>
                </a14:m>
                <a:endParaRPr lang="en-US" sz="24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2" y="6071053"/>
                <a:ext cx="4495798" cy="78694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781801" y="5648980"/>
            <a:ext cx="2362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Similarity only</a:t>
            </a:r>
            <a:endParaRPr lang="en-US" sz="2800" i="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831040" y="688040"/>
            <a:ext cx="5484160" cy="5484159"/>
          </a:xfrm>
          <a:prstGeom prst="ellipse">
            <a:avLst/>
          </a:prstGeom>
          <a:noFill/>
          <a:ln w="762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cygwin\home\Administrator\Papers\2010\hyperbolic-pa\matlab\presentation\hyperboloi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15400" cy="685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7044"/>
                <a:ext cx="2582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𝑑𝑠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𝑑𝑦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044"/>
                <a:ext cx="2582182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0" y="0"/>
                <a:ext cx="1514389" cy="564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tanh</m:t>
                          </m:r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0"/>
                <a:ext cx="1514389" cy="56489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7684" y="6495024"/>
                <a:ext cx="2582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𝑑𝑠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𝑑𝑥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𝑑𝑦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𝑑𝑧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84" y="6495024"/>
                <a:ext cx="258218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274065" y="6488668"/>
                <a:ext cx="18699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</a:rPr>
                        <m:t>𝑖𝐸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065" y="6488668"/>
                <a:ext cx="1869935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365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Zero clustering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PA </a:t>
            </a:r>
            <a:r>
              <a:rPr lang="en-US" i="1" dirty="0" smtClean="0">
                <a:solidFill>
                  <a:srgbClr val="A50021"/>
                </a:solidFill>
              </a:rPr>
              <a:t>per se</a:t>
            </a:r>
            <a:r>
              <a:rPr lang="en-US" dirty="0" smtClean="0">
                <a:solidFill>
                  <a:srgbClr val="A50021"/>
                </a:solidFill>
              </a:rPr>
              <a:t> is </a:t>
            </a:r>
            <a:r>
              <a:rPr lang="en-US" b="1" i="1" dirty="0" smtClean="0">
                <a:solidFill>
                  <a:srgbClr val="A50021"/>
                </a:solidFill>
              </a:rPr>
              <a:t>impossible</a:t>
            </a:r>
            <a:r>
              <a:rPr lang="en-US" dirty="0" smtClean="0">
                <a:solidFill>
                  <a:srgbClr val="A50021"/>
                </a:solidFill>
              </a:rPr>
              <a:t> in real networks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It requires global knowledge of the network structure to be implemented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The popularity preference should be exactly a linear function of the node degree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Otherwise, no power laws</a:t>
            </a:r>
            <a:endParaRPr lang="en-US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5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ll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0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cygwin\home\Administrator\Papers\2010\hyperbolic-pa\matlab\presentation\zz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49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32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cygwin\home\Administrator\Papers\2010\hyperbolic-pa\matlab\presentation\fig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0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8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cygwin\home\Administrator\Papers\2010\hyperbolic-pa\matlab\presentation\fig2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98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cygwin\home\Administrator\Papers\2010\hyperbolic-pa\matlab\presentation\fig1-final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58" y="685800"/>
            <a:ext cx="549934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" y="228600"/>
                <a:ext cx="38862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+(1−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228600"/>
                <a:ext cx="3886201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239000" y="16231"/>
                <a:ext cx="1752600" cy="974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=1+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16231"/>
                <a:ext cx="1752600" cy="97436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201" y="762000"/>
                <a:ext cx="10667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 pitchFamily="18" charset="0"/>
                        </a:rPr>
                        <m:t>𝑠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 pitchFamily="18" charset="0"/>
                        </a:rPr>
                        <m:t>&lt;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 pitchFamily="18" charset="0"/>
                        </a:rPr>
                        <m:t>𝑡</m:t>
                      </m:r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1" y="762000"/>
                <a:ext cx="1066799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1" y="1295400"/>
                <a:ext cx="19430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0&lt;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≤1</m:t>
                      </m:r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295400"/>
                <a:ext cx="1943099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239001" y="924580"/>
                <a:ext cx="18287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 ~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1" y="924580"/>
                <a:ext cx="1828799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10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cygwin\home\Administrator\Papers\2010\hyperbolic-pa\matlab\presentation\fig1-final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422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2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cygwin\home\Administrator\Papers\2010\hyperbolic-pa\matlab\presentation\fig3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5" y="457200"/>
            <a:ext cx="9154245" cy="592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93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cygwin\home\Administrator\Papers\2010\hyperbolic-pa\matlab\presentation\fig3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3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6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Probability of new connections from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so far</a:t>
            </a:r>
            <a:b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If we smoothen the threshold</a:t>
            </a:r>
            <a:b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Then average clustering linearly decreases</a:t>
            </a:r>
            <a:b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from maximum at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= 0 to zero at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Clustering is always zero at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&gt; 1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model becomes identical to PA at 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 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19400" y="2143780"/>
                <a:ext cx="3505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66"/>
                          </a:solidFill>
                          <a:latin typeface="Cambria Math"/>
                          <a:ea typeface="Cambria Math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66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𝑠𝑡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0066"/>
                          </a:solidFill>
                          <a:latin typeface="Cambria Math"/>
                          <a:ea typeface="Cambria Math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66"/>
                          </a:solidFill>
                          <a:latin typeface="Cambria Math"/>
                          <a:ea typeface="Cambria Math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66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000066"/>
                              </a:solidFill>
                              <a:latin typeface="Cambria Math"/>
                              <a:ea typeface="Cambria Math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𝑠𝑡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143780"/>
                <a:ext cx="350520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4000" y="3142469"/>
                <a:ext cx="6096000" cy="112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𝑠𝑡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003300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  <m:t>𝑠𝑡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solidFill>
                                        <a:srgbClr val="003300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3300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 pitchFamily="18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800" i="1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T</m:t>
                          </m:r>
                          <m:r>
                            <a:rPr lang="en-US" sz="280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 </m:t>
                          </m:r>
                          <m:r>
                            <a:rPr lang="en-US" sz="280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→ 0</m:t>
                          </m:r>
                        </m:e>
                      </m:groupChr>
                      <m:r>
                        <a:rPr lang="en-US" sz="2800" b="0" i="0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solidFill>
                            <a:srgbClr val="003300"/>
                          </a:solidFill>
                          <a:latin typeface="Cambria Math"/>
                          <a:ea typeface="Cambria Math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𝑠𝑡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142469"/>
                <a:ext cx="6096000" cy="11247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032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Take a series of historical snapshots of a real network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Infer angular/similarity coordinates for each node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Test if the probability of new connections follows the model theoretical prediction</a:t>
            </a:r>
            <a:endParaRPr lang="en-US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solution to these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Mechanism: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New node selects an existing edge uniformly at random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And connects to its both ends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Results: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No global intelligence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Effective linear preference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Power laws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Strong clustering</a:t>
            </a:r>
          </a:p>
          <a:p>
            <a:r>
              <a:rPr lang="en-US" dirty="0">
                <a:solidFill>
                  <a:srgbClr val="660066"/>
                </a:solidFill>
              </a:rPr>
              <a:t>Dorogovtsev </a:t>
            </a:r>
            <a:r>
              <a:rPr lang="en-US" i="1" dirty="0">
                <a:solidFill>
                  <a:srgbClr val="660066"/>
                </a:solidFill>
              </a:rPr>
              <a:t>et al.</a:t>
            </a:r>
            <a:r>
              <a:rPr lang="en-US" dirty="0">
                <a:solidFill>
                  <a:srgbClr val="660066"/>
                </a:solidFill>
              </a:rPr>
              <a:t>, PRE </a:t>
            </a:r>
            <a:r>
              <a:rPr lang="en-US" dirty="0" smtClean="0">
                <a:solidFill>
                  <a:srgbClr val="660066"/>
                </a:solidFill>
              </a:rPr>
              <a:t>63:062101, 2001 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5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similarity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Take a historical snapshot of a real network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Apply a maximum-likelihood estimation method (e.g., MCMC) using the static hyperbolic model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Metropolis-Hastings example</a:t>
            </a:r>
          </a:p>
          <a:p>
            <a:pPr lvl="1"/>
            <a:r>
              <a:rPr lang="en-US" dirty="0" smtClean="0">
                <a:latin typeface="Times New Roman" pitchFamily="18" charset="0"/>
              </a:rPr>
              <a:t>Assign random coordinates to all nodes</a:t>
            </a:r>
          </a:p>
          <a:p>
            <a:pPr lvl="1"/>
            <a:r>
              <a:rPr lang="en-US" dirty="0" smtClean="0">
                <a:latin typeface="Times New Roman" pitchFamily="18" charset="0"/>
              </a:rPr>
              <a:t>Compute </a:t>
            </a:r>
            <a:r>
              <a:rPr lang="en-US" dirty="0">
                <a:latin typeface="Times New Roman" pitchFamily="18" charset="0"/>
              </a:rPr>
              <a:t>current </a:t>
            </a:r>
            <a:r>
              <a:rPr lang="en-US" dirty="0" smtClean="0">
                <a:latin typeface="Times New Roman" pitchFamily="18" charset="0"/>
              </a:rPr>
              <a:t>likelihood</a:t>
            </a:r>
            <a:endParaRPr lang="en-US" i="1" baseline="-25000" dirty="0">
              <a:latin typeface="Times New Roman" pitchFamily="18" charset="0"/>
            </a:endParaRPr>
          </a:p>
          <a:p>
            <a:pPr lvl="1"/>
            <a:r>
              <a:rPr lang="en-US" dirty="0">
                <a:latin typeface="Times New Roman" pitchFamily="18" charset="0"/>
              </a:rPr>
              <a:t>Select a random node</a:t>
            </a:r>
          </a:p>
          <a:p>
            <a:pPr lvl="1"/>
            <a:r>
              <a:rPr lang="en-US" dirty="0">
                <a:latin typeface="Times New Roman" pitchFamily="18" charset="0"/>
              </a:rPr>
              <a:t>Move it to a new random angular coordinate</a:t>
            </a:r>
            <a:endParaRPr lang="en-US" dirty="0">
              <a:latin typeface="Times New Roman" pitchFamily="18" charset="0"/>
              <a:sym typeface="Mathematica1" pitchFamily="2" charset="2"/>
            </a:endParaRPr>
          </a:p>
          <a:p>
            <a:pPr lvl="1"/>
            <a:r>
              <a:rPr lang="en-US" dirty="0">
                <a:latin typeface="Times New Roman" pitchFamily="18" charset="0"/>
                <a:sym typeface="Mathematica1" pitchFamily="2" charset="2"/>
              </a:rPr>
              <a:t>Compute new likelihood </a:t>
            </a:r>
            <a:r>
              <a:rPr lang="en-US" i="1" dirty="0"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 dirty="0">
                <a:latin typeface="Times New Roman" pitchFamily="18" charset="0"/>
                <a:sym typeface="Mathematica1" pitchFamily="2" charset="2"/>
              </a:rPr>
              <a:t>n</a:t>
            </a:r>
          </a:p>
          <a:p>
            <a:pPr lvl="1"/>
            <a:r>
              <a:rPr lang="en-US" dirty="0">
                <a:latin typeface="Times New Roman" pitchFamily="18" charset="0"/>
                <a:sym typeface="Mathematica1" pitchFamily="2" charset="2"/>
              </a:rPr>
              <a:t>If </a:t>
            </a:r>
            <a:r>
              <a:rPr lang="en-US" i="1" dirty="0"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 dirty="0"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 dirty="0">
                <a:latin typeface="Times New Roman" pitchFamily="18" charset="0"/>
                <a:sym typeface="Mathematica1" pitchFamily="2" charset="2"/>
              </a:rPr>
              <a:t> &gt; </a:t>
            </a:r>
            <a:r>
              <a:rPr lang="en-US" i="1" dirty="0" err="1"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 dirty="0" err="1">
                <a:latin typeface="Times New Roman" pitchFamily="18" charset="0"/>
                <a:sym typeface="Mathematica1" pitchFamily="2" charset="2"/>
              </a:rPr>
              <a:t>c</a:t>
            </a:r>
            <a:r>
              <a:rPr lang="en-US" dirty="0">
                <a:latin typeface="Times New Roman" pitchFamily="18" charset="0"/>
                <a:sym typeface="Mathematica1" pitchFamily="2" charset="2"/>
              </a:rPr>
              <a:t>, accept the move</a:t>
            </a:r>
          </a:p>
          <a:p>
            <a:pPr lvl="1"/>
            <a:r>
              <a:rPr lang="en-US" dirty="0">
                <a:latin typeface="Times New Roman" pitchFamily="18" charset="0"/>
                <a:sym typeface="Mathematica1" pitchFamily="2" charset="2"/>
              </a:rPr>
              <a:t>If not, accept it with probability </a:t>
            </a:r>
            <a:r>
              <a:rPr lang="en-US" i="1" dirty="0"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 dirty="0">
                <a:latin typeface="Times New Roman" pitchFamily="18" charset="0"/>
                <a:sym typeface="Mathematica1" pitchFamily="2" charset="2"/>
              </a:rPr>
              <a:t>n </a:t>
            </a:r>
            <a:r>
              <a:rPr lang="en-US" dirty="0">
                <a:latin typeface="Times New Roman" pitchFamily="18" charset="0"/>
                <a:sym typeface="Mathematica1" pitchFamily="2" charset="2"/>
              </a:rPr>
              <a:t>/ </a:t>
            </a:r>
            <a:r>
              <a:rPr lang="en-US" i="1" dirty="0" err="1"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 dirty="0" err="1">
                <a:latin typeface="Times New Roman" pitchFamily="18" charset="0"/>
                <a:sym typeface="Mathematica1" pitchFamily="2" charset="2"/>
              </a:rPr>
              <a:t>c</a:t>
            </a:r>
            <a:endParaRPr lang="en-US" dirty="0">
              <a:latin typeface="Times New Roman" pitchFamily="18" charset="0"/>
              <a:sym typeface="Mathematica1" pitchFamily="2" charset="2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Repeat</a:t>
            </a:r>
          </a:p>
        </p:txBody>
      </p:sp>
      <p:graphicFrame>
        <p:nvGraphicFramePr>
          <p:cNvPr id="6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100154027"/>
              </p:ext>
            </p:extLst>
          </p:nvPr>
        </p:nvGraphicFramePr>
        <p:xfrm>
          <a:off x="4953000" y="3581400"/>
          <a:ext cx="4191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2" name="Equation" r:id="rId3" imgW="1841400" imgH="380880" progId="Equation.3">
                  <p:embed/>
                </p:oleObj>
              </mc:Choice>
              <mc:Fallback>
                <p:oleObj name="Equation" r:id="rId3" imgW="1841400" imgH="38088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581400"/>
                        <a:ext cx="4191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04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cygwin\home\Administrator\Papers\2010\hyperbolic-pa\matlab\presentation\fig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6" y="990600"/>
            <a:ext cx="911374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0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cygwin\home\Administrator\Papers\2010\hyperbolic-pa\matlab\presentation\fig4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2" y="914400"/>
            <a:ext cx="915392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cygwin\home\Administrator\Papers\2010\hyperbolic-pa\matlab\presentation\pg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3883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1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cygwin\home\Administrator\Papers\2010\hyperbolic-pa\matlab\presentation\metabol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03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dirty="0" err="1" smtClean="0"/>
              <a:t>Popularity</a:t>
            </a:r>
            <a:r>
              <a:rPr lang="en-US" dirty="0" err="1" smtClean="0">
                <a:sym typeface="Mathematica1"/>
              </a:rPr>
              <a:t></a:t>
            </a:r>
            <a:r>
              <a:rPr lang="en-US" dirty="0" err="1" smtClean="0"/>
              <a:t>similarity</a:t>
            </a:r>
            <a:r>
              <a:rPr lang="en-US" dirty="0" smtClean="0"/>
              <a:t> </a:t>
            </a:r>
            <a:r>
              <a:rPr lang="en-US" dirty="0"/>
              <a:t>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Explains PA as an emergent phenomenon</a:t>
            </a:r>
          </a:p>
          <a:p>
            <a:r>
              <a:rPr lang="en-US" dirty="0">
                <a:solidFill>
                  <a:srgbClr val="000066"/>
                </a:solidFill>
              </a:rPr>
              <a:t>Resolves all major issues with </a:t>
            </a:r>
            <a:r>
              <a:rPr lang="en-US" dirty="0" smtClean="0">
                <a:solidFill>
                  <a:srgbClr val="000066"/>
                </a:solidFill>
              </a:rPr>
              <a:t>PA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Generates graphs similar to real networks across many vital metrics</a:t>
            </a:r>
          </a:p>
          <a:p>
            <a:r>
              <a:rPr lang="en-US" i="1" dirty="0" smtClean="0">
                <a:solidFill>
                  <a:srgbClr val="A50021"/>
                </a:solidFill>
              </a:rPr>
              <a:t>Directly</a:t>
            </a:r>
            <a:r>
              <a:rPr lang="en-US" dirty="0" smtClean="0">
                <a:solidFill>
                  <a:srgbClr val="A50021"/>
                </a:solidFill>
              </a:rPr>
              <a:t> validates against some real networks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Technological (Internet)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Social (web of trust)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Biological (metabolic)</a:t>
            </a:r>
            <a:endParaRPr lang="en-US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6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PSO compared </a:t>
            </a:r>
            <a:r>
              <a:rPr lang="en-US" dirty="0"/>
              <a:t>to 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PA just ignores similarity, which leads to severe aberrations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Probability of similar connections is badly underestimated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Probability of dissimilar connections is badly overestimated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If the connection probability is correctly estimated, then one immediate application is </a:t>
            </a:r>
            <a:r>
              <a:rPr lang="en-US" i="1" dirty="0" smtClean="0">
                <a:solidFill>
                  <a:srgbClr val="003300"/>
                </a:solidFill>
              </a:rPr>
              <a:t>link prediction</a:t>
            </a:r>
          </a:p>
        </p:txBody>
      </p:sp>
    </p:spTree>
    <p:extLst>
      <p:ext uri="{BB962C8B-B14F-4D97-AF65-F5344CB8AC3E}">
        <p14:creationId xmlns:p14="http://schemas.microsoft.com/office/powerpoint/2010/main" val="64324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Suppose that some network has zero temperature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Then one can predict links with 100% accuracy!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Because the connection probability is</a:t>
            </a:r>
            <a:br>
              <a:rPr lang="en-US" dirty="0" smtClean="0">
                <a:solidFill>
                  <a:srgbClr val="003300"/>
                </a:solidFill>
              </a:rPr>
            </a:br>
            <a:r>
              <a:rPr lang="en-US" dirty="0" smtClean="0">
                <a:solidFill>
                  <a:srgbClr val="003300"/>
                </a:solidFill>
              </a:rPr>
              <a:t>either 0 or 1</a:t>
            </a:r>
          </a:p>
        </p:txBody>
      </p:sp>
    </p:spTree>
    <p:extLst>
      <p:ext uri="{BB962C8B-B14F-4D97-AF65-F5344CB8AC3E}">
        <p14:creationId xmlns:p14="http://schemas.microsoft.com/office/powerpoint/2010/main" val="319103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Non-zero 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Link prediction is worse than 100%, but it must be still accurate since the connection probability is close to the step function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No global intelligence is required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At zero temperature, new nodes connect to </a:t>
            </a:r>
            <a:r>
              <a:rPr lang="en-US" i="1" dirty="0" smtClean="0">
                <a:solidFill>
                  <a:srgbClr val="003300"/>
                </a:solidFill>
              </a:rPr>
              <a:t>exactly</a:t>
            </a:r>
            <a:r>
              <a:rPr lang="en-US" dirty="0" smtClean="0">
                <a:solidFill>
                  <a:srgbClr val="003300"/>
                </a:solidFill>
              </a:rPr>
              <a:t> the closest nodes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Non-zero temperature models reality where this hyperbolic proximity knowledge cannot be exact, and where it is mixed with errors and noise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PA is an infinite-temperature regime with similarity forces reduced to nothing but noise</a:t>
            </a:r>
            <a:endParaRPr lang="en-US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8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534400" cy="6019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</a:t>
            </a:r>
            <a:r>
              <a:rPr lang="ru-RU" sz="1400" smtClean="0"/>
              <a:t>F. Papadopoulos</a:t>
            </a:r>
            <a:r>
              <a:rPr lang="en-US" sz="1400" smtClean="0"/>
              <a:t>, and D. Krioukov,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Sustaining the Internet with Hyperbolic Mapping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Communications, v.1, 62, 2010 </a:t>
            </a:r>
          </a:p>
          <a:p>
            <a:pPr eaLnBrk="1" hangingPunct="1">
              <a:lnSpc>
                <a:spcPct val="80000"/>
              </a:lnSpc>
            </a:pP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D. Krioukov, F. Papadopoulos, A. Vahdat, and M. </a:t>
            </a:r>
            <a:r>
              <a:rPr lang="en-US" sz="1400" smtClean="0"/>
              <a:t>Boguñá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en-US" sz="1400" b="1" smtClean="0">
                <a:solidFill>
                  <a:srgbClr val="A50021"/>
                </a:solidFill>
              </a:rPr>
              <a:t>Hyperbolic Geometry</a:t>
            </a:r>
            <a:r>
              <a:rPr lang="ru-RU" sz="1400" b="1" smtClean="0">
                <a:solidFill>
                  <a:srgbClr val="A50021"/>
                </a:solidFill>
              </a:rPr>
              <a:t> of Complex Networks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2</a:t>
            </a:r>
            <a:r>
              <a:rPr lang="ru-RU" sz="1400" i="1" smtClean="0"/>
              <a:t>, </a:t>
            </a:r>
            <a:r>
              <a:rPr lang="en-US" sz="1400" i="1" smtClean="0"/>
              <a:t>036106</a:t>
            </a:r>
            <a:r>
              <a:rPr lang="ru-RU" sz="1400" i="1" smtClean="0"/>
              <a:t>, 20</a:t>
            </a:r>
            <a:r>
              <a:rPr lang="en-US" sz="1400" i="1" smtClean="0"/>
              <a:t>1</a:t>
            </a:r>
            <a:r>
              <a:rPr lang="ru-RU" sz="1400" i="1" smtClean="0"/>
              <a:t>0</a:t>
            </a:r>
            <a:r>
              <a:rPr lang="en-US" sz="1400" i="1" smtClean="0"/>
              <a:t>,</a:t>
            </a:r>
            <a:br>
              <a:rPr lang="en-US" sz="1400" i="1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0</a:t>
            </a:r>
            <a:r>
              <a:rPr lang="ru-RU" sz="1400" i="1" smtClean="0"/>
              <a:t>, </a:t>
            </a:r>
            <a:r>
              <a:rPr lang="en-US" sz="1400" i="1" smtClean="0"/>
              <a:t>035101(R)</a:t>
            </a:r>
            <a:r>
              <a:rPr lang="ru-RU" sz="1400" i="1" smtClean="0"/>
              <a:t>, 20</a:t>
            </a:r>
            <a:r>
              <a:rPr lang="en-US" sz="1400" i="1" smtClean="0"/>
              <a:t>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F. Papadopoulos, D. Krioukov, M. </a:t>
            </a:r>
            <a:r>
              <a:rPr lang="en-US" sz="1400" smtClean="0"/>
              <a:t>Boguñá, and </a:t>
            </a:r>
            <a:r>
              <a:rPr lang="ru-RU" sz="1400" smtClean="0"/>
              <a:t>A. Vahdat,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Greedy Forwarding in (Dynamic) Scale-Free Networks</a:t>
            </a:r>
            <a:br>
              <a:rPr lang="en-US" sz="1400" b="1" smtClean="0">
                <a:solidFill>
                  <a:srgbClr val="A50021"/>
                </a:solidFill>
              </a:rPr>
            </a:br>
            <a:r>
              <a:rPr lang="en-US" sz="1400" b="1" smtClean="0">
                <a:solidFill>
                  <a:srgbClr val="A50021"/>
                </a:solidFill>
              </a:rPr>
              <a:t>Embedded in Hyperbolic Metric Spaces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INFOCOM 2010,</a:t>
            </a:r>
            <a:br>
              <a:rPr lang="en-US" sz="1400" i="1" smtClean="0"/>
            </a:br>
            <a:r>
              <a:rPr lang="en-US" sz="1400" i="1" smtClean="0"/>
              <a:t>SIGMETRICS MAMA 2009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D. Krioukov, and kc claffy,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Navigability of Complex Networks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Physics, v.5, p.74-80, 2009</a:t>
            </a:r>
          </a:p>
        </p:txBody>
      </p:sp>
    </p:spTree>
    <p:extLst>
      <p:ext uri="{BB962C8B-B14F-4D97-AF65-F5344CB8AC3E}">
        <p14:creationId xmlns:p14="http://schemas.microsoft.com/office/powerpoint/2010/main" val="37075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problem with this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It does not reflect reality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It could not be validated against growth of real networks</a:t>
            </a:r>
            <a:endParaRPr lang="en-US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model that would: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Be simple and universal (like PA)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Potentially describing (as a base line) evolution of many different networks</a:t>
            </a:r>
          </a:p>
          <a:p>
            <a:r>
              <a:rPr lang="en-US" dirty="0" smtClean="0">
                <a:solidFill>
                  <a:srgbClr val="000066"/>
                </a:solidFill>
              </a:rPr>
              <a:t>Yield graphs with observable properties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Power laws, strong clustering, to start with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But many other properties as well</a:t>
            </a:r>
          </a:p>
          <a:p>
            <a:r>
              <a:rPr lang="en-US" dirty="0" smtClean="0">
                <a:solidFill>
                  <a:srgbClr val="000066"/>
                </a:solidFill>
              </a:rPr>
              <a:t>Not require any global intelligence</a:t>
            </a:r>
          </a:p>
          <a:p>
            <a:r>
              <a:rPr lang="en-US" dirty="0" smtClean="0">
                <a:solidFill>
                  <a:srgbClr val="000066"/>
                </a:solidFill>
              </a:rPr>
              <a:t>Be</a:t>
            </a:r>
            <a:r>
              <a:rPr lang="en-US" dirty="0" smtClean="0"/>
              <a:t> </a:t>
            </a:r>
            <a:r>
              <a:rPr lang="en-US" b="1" i="1" dirty="0" smtClean="0">
                <a:solidFill>
                  <a:srgbClr val="A50021"/>
                </a:solidFill>
              </a:rPr>
              <a:t>validated</a:t>
            </a:r>
          </a:p>
        </p:txBody>
      </p:sp>
    </p:spTree>
    <p:extLst>
      <p:ext uri="{BB962C8B-B14F-4D97-AF65-F5344CB8AC3E}">
        <p14:creationId xmlns:p14="http://schemas.microsoft.com/office/powerpoint/2010/main" val="23708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of growth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State of the art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Here is my new model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The graphs that it produces have power laws!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And strong clustering!!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And even X!!!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Almost never the growth mechanism is validated </a:t>
            </a:r>
            <a:r>
              <a:rPr lang="en-US" b="1" i="1" dirty="0" smtClean="0">
                <a:solidFill>
                  <a:srgbClr val="FF0000"/>
                </a:solidFill>
              </a:rPr>
              <a:t>directly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PA </a:t>
            </a:r>
            <a:r>
              <a:rPr lang="en-US" i="1" dirty="0" smtClean="0">
                <a:solidFill>
                  <a:srgbClr val="003300"/>
                </a:solidFill>
              </a:rPr>
              <a:t>was</a:t>
            </a:r>
            <a:r>
              <a:rPr lang="en-US" dirty="0" smtClean="0">
                <a:solidFill>
                  <a:srgbClr val="003300"/>
                </a:solidFill>
              </a:rPr>
              <a:t> validated directly for many networks, because it is so simple</a:t>
            </a:r>
            <a:endParaRPr lang="en-US" dirty="0">
              <a:solidFill>
                <a:srgbClr val="0033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914400" y="3505200"/>
            <a:ext cx="4038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2195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Paradox with PA 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Dilemma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PA was validated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But PA is impossible</a:t>
            </a:r>
          </a:p>
          <a:p>
            <a:r>
              <a:rPr lang="en-US" dirty="0" smtClean="0"/>
              <a:t>Possible resolution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PA is an emergent phenomenon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A consequence of some other underlying processes</a:t>
            </a:r>
            <a:endParaRPr 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Popularity versus 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Intuition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I (new node) connect to you (existing node) not only if you are popular (like Google</a:t>
            </a:r>
            <a:r>
              <a:rPr lang="en-US" dirty="0">
                <a:solidFill>
                  <a:srgbClr val="003300"/>
                </a:solidFill>
              </a:rPr>
              <a:t> </a:t>
            </a:r>
            <a:r>
              <a:rPr lang="en-US" dirty="0" smtClean="0">
                <a:solidFill>
                  <a:srgbClr val="003300"/>
                </a:solidFill>
              </a:rPr>
              <a:t>or Facebook), but also if you are similar to me (like </a:t>
            </a:r>
            <a:r>
              <a:rPr lang="en-US" dirty="0" err="1" smtClean="0">
                <a:solidFill>
                  <a:srgbClr val="003300"/>
                </a:solidFill>
              </a:rPr>
              <a:t>Tartini</a:t>
            </a:r>
            <a:r>
              <a:rPr lang="en-US" dirty="0">
                <a:solidFill>
                  <a:srgbClr val="003300"/>
                </a:solidFill>
              </a:rPr>
              <a:t> </a:t>
            </a:r>
            <a:r>
              <a:rPr lang="en-US" dirty="0" smtClean="0">
                <a:solidFill>
                  <a:srgbClr val="003300"/>
                </a:solidFill>
              </a:rPr>
              <a:t>or free soloing) </a:t>
            </a:r>
            <a:r>
              <a:rPr lang="en-US" dirty="0" smtClean="0">
                <a:solidFill>
                  <a:srgbClr val="003300"/>
                </a:solidFill>
                <a:latin typeface="Calibri"/>
                <a:cs typeface="Calibri"/>
              </a:rPr>
              <a:t>—</a:t>
            </a:r>
            <a:r>
              <a:rPr lang="en-US" dirty="0" smtClean="0">
                <a:solidFill>
                  <a:srgbClr val="003300"/>
                </a:solidFill>
              </a:rPr>
              <a:t> </a:t>
            </a:r>
            <a:r>
              <a:rPr lang="en-US" dirty="0" err="1" smtClean="0">
                <a:solidFill>
                  <a:srgbClr val="003300"/>
                </a:solidFill>
              </a:rPr>
              <a:t>homophily</a:t>
            </a:r>
            <a:endParaRPr lang="en-US" dirty="0">
              <a:solidFill>
                <a:srgbClr val="003300"/>
              </a:solidFill>
            </a:endParaRPr>
          </a:p>
          <a:p>
            <a:r>
              <a:rPr lang="en-US" dirty="0" smtClean="0"/>
              <a:t>Mechanism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New connections are formed by trade-off optimization between popularity and similarity</a:t>
            </a:r>
            <a:endParaRPr 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5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9610</TotalTime>
  <Words>1171</Words>
  <Application>Microsoft Office PowerPoint</Application>
  <PresentationFormat>On-screen Show (4:3)</PresentationFormat>
  <Paragraphs>151</Paragraphs>
  <Slides>49</Slides>
  <Notes>0</Notes>
  <HiddenSlides>1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Default Design</vt:lpstr>
      <vt:lpstr>Equation</vt:lpstr>
      <vt:lpstr>Popularity versus Similarity in Growing Networks</vt:lpstr>
      <vt:lpstr>Preferential Attachment (PA)</vt:lpstr>
      <vt:lpstr>Issues with PA</vt:lpstr>
      <vt:lpstr>One solution to these problems</vt:lpstr>
      <vt:lpstr>One problem with this solution</vt:lpstr>
      <vt:lpstr>No model that would:</vt:lpstr>
      <vt:lpstr>Validation of growth mechanism</vt:lpstr>
      <vt:lpstr>Paradox with PA validation</vt:lpstr>
      <vt:lpstr>Popularity versus Similarity</vt:lpstr>
      <vt:lpstr>Mechanism (growth algorithm)</vt:lpstr>
      <vt:lpstr>Mechanism (contd.)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Clustering</vt:lpstr>
      <vt:lpstr>Validation</vt:lpstr>
      <vt:lpstr>Learning similarity coordinates</vt:lpstr>
      <vt:lpstr>PowerPoint Presentation</vt:lpstr>
      <vt:lpstr>PowerPoint Presentation</vt:lpstr>
      <vt:lpstr>PowerPoint Presentation</vt:lpstr>
      <vt:lpstr>PowerPoint Presentation</vt:lpstr>
      <vt:lpstr>Popularitysimilarity optimization</vt:lpstr>
      <vt:lpstr>PSO compared to PA</vt:lpstr>
      <vt:lpstr>Link prediction</vt:lpstr>
      <vt:lpstr>Non-zero temperature</vt:lpstr>
      <vt:lpstr>PowerPoint Presentation</vt:lpstr>
    </vt:vector>
  </TitlesOfParts>
  <Company>Hersam Naddus,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Hyperbolic geometry of complex network</dc:title>
  <dc:creator>Kapuk Memrysh</dc:creator>
  <cp:lastModifiedBy>Administrator</cp:lastModifiedBy>
  <cp:revision>161</cp:revision>
  <dcterms:created xsi:type="dcterms:W3CDTF">2010-05-04T21:28:01Z</dcterms:created>
  <dcterms:modified xsi:type="dcterms:W3CDTF">2011-11-08T19:58:51Z</dcterms:modified>
</cp:coreProperties>
</file>