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6"/>
  </p:notesMasterIdLst>
  <p:sldIdLst>
    <p:sldId id="374" r:id="rId2"/>
    <p:sldId id="367" r:id="rId3"/>
    <p:sldId id="368" r:id="rId4"/>
    <p:sldId id="369" r:id="rId5"/>
    <p:sldId id="375" r:id="rId6"/>
    <p:sldId id="370" r:id="rId7"/>
    <p:sldId id="377" r:id="rId8"/>
    <p:sldId id="378" r:id="rId9"/>
    <p:sldId id="380" r:id="rId10"/>
    <p:sldId id="381" r:id="rId11"/>
    <p:sldId id="372" r:id="rId12"/>
    <p:sldId id="373" r:id="rId13"/>
    <p:sldId id="382" r:id="rId14"/>
    <p:sldId id="383" r:id="rId15"/>
    <p:sldId id="258" r:id="rId16"/>
    <p:sldId id="384" r:id="rId17"/>
    <p:sldId id="265" r:id="rId18"/>
    <p:sldId id="266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389" r:id="rId28"/>
    <p:sldId id="385" r:id="rId29"/>
    <p:sldId id="387" r:id="rId30"/>
    <p:sldId id="388" r:id="rId31"/>
    <p:sldId id="390" r:id="rId32"/>
    <p:sldId id="391" r:id="rId33"/>
    <p:sldId id="392" r:id="rId34"/>
    <p:sldId id="393" r:id="rId35"/>
    <p:sldId id="394" r:id="rId36"/>
    <p:sldId id="283" r:id="rId37"/>
    <p:sldId id="357" r:id="rId38"/>
    <p:sldId id="284" r:id="rId39"/>
    <p:sldId id="404" r:id="rId40"/>
    <p:sldId id="403" r:id="rId41"/>
    <p:sldId id="395" r:id="rId42"/>
    <p:sldId id="397" r:id="rId43"/>
    <p:sldId id="399" r:id="rId44"/>
    <p:sldId id="287" r:id="rId45"/>
    <p:sldId id="400" r:id="rId46"/>
    <p:sldId id="401" r:id="rId47"/>
    <p:sldId id="288" r:id="rId48"/>
    <p:sldId id="308" r:id="rId49"/>
    <p:sldId id="350" r:id="rId50"/>
    <p:sldId id="402" r:id="rId51"/>
    <p:sldId id="353" r:id="rId52"/>
    <p:sldId id="354" r:id="rId53"/>
    <p:sldId id="355" r:id="rId54"/>
    <p:sldId id="359" r:id="rId55"/>
  </p:sldIdLst>
  <p:sldSz cx="9144000" cy="6858000" type="screen4x3"/>
  <p:notesSz cx="6858000" cy="9144000"/>
  <p:embeddedFontLs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Mathematica1"/>
      <p:regular r:id="rId61"/>
      <p:bold r:id="rId6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66"/>
    <a:srgbClr val="003300"/>
    <a:srgbClr val="A50021"/>
    <a:srgbClr val="008000"/>
    <a:srgbClr val="660066"/>
    <a:srgbClr val="663300"/>
    <a:srgbClr val="FFB7B7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ECAF-4177-4A7F-A050-1C0D5484E7D5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5C4B-78B2-49E8-AE22-CA6DCF76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="1" dirty="0" smtClean="0"/>
              <a:t>In</a:t>
            </a:r>
            <a:r>
              <a:rPr lang="en-US" dirty="0" smtClean="0"/>
              <a:t> maze without</a:t>
            </a:r>
            <a:r>
              <a:rPr lang="en-US" baseline="0" dirty="0" smtClean="0"/>
              <a:t> the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Learning its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Dynamic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Direction would be good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Efficiency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Optimality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Robustness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Geometry!!!</a:t>
            </a:r>
            <a:r>
              <a:rPr lang="en-US" baseline="0" dirty="0" smtClean="0"/>
              <a:t> (no geometry on the previous slide!)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BEST POSSIBLE if all these conditions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E729D2CE-D07D-4376-9BCB-B13ED0032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emf"/><Relationship Id="rId3" Type="http://schemas.openxmlformats.org/officeDocument/2006/relationships/image" Target="../media/image22.png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97025"/>
            <a:ext cx="8077200" cy="1470025"/>
          </a:xfrm>
        </p:spPr>
        <p:txBody>
          <a:bodyPr/>
          <a:lstStyle/>
          <a:p>
            <a:r>
              <a:rPr lang="en-US" sz="4000" smtClean="0"/>
              <a:t>Hyperbolic Geometry</a:t>
            </a:r>
            <a:br>
              <a:rPr lang="en-US" sz="4000" smtClean="0"/>
            </a:br>
            <a:r>
              <a:rPr lang="en-US" sz="4000" smtClean="0"/>
              <a:t>of </a:t>
            </a:r>
            <a:r>
              <a:rPr lang="en-US" sz="4000" dirty="0" smtClean="0"/>
              <a:t>Large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CAIDA/UCSD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DARPA, February 2012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658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Heterogeneity lost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000" i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000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</a:t>
            </a:r>
            <a:r>
              <a:rPr lang="en-US" sz="2000" i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n-US" sz="2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0.5</a:t>
            </a:r>
          </a:p>
        </p:txBody>
      </p:sp>
    </p:spTree>
    <p:extLst>
      <p:ext uri="{BB962C8B-B14F-4D97-AF65-F5344CB8AC3E}">
        <p14:creationId xmlns:p14="http://schemas.microsoft.com/office/powerpoint/2010/main" val="2429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Strong heterogeneity and clustering as common </a:t>
            </a:r>
            <a:r>
              <a:rPr lang="en-US" sz="3600" dirty="0" smtClean="0"/>
              <a:t>properties </a:t>
            </a:r>
            <a:r>
              <a:rPr lang="en-US" sz="3600" dirty="0"/>
              <a:t>of </a:t>
            </a:r>
            <a:r>
              <a:rPr lang="en-US" sz="3600" dirty="0" smtClean="0"/>
              <a:t>large </a:t>
            </a:r>
            <a:r>
              <a:rPr lang="en-US" sz="3600" dirty="0"/>
              <a:t>networks</a:t>
            </a:r>
            <a:endParaRPr lang="ru-RU" sz="3600" dirty="0"/>
          </a:p>
        </p:txBody>
      </p:sp>
      <p:graphicFrame>
        <p:nvGraphicFramePr>
          <p:cNvPr id="237637" name="Group 69"/>
          <p:cNvGraphicFramePr>
            <a:graphicFrameLocks noGrp="1"/>
          </p:cNvGraphicFramePr>
          <p:nvPr>
            <p:ph idx="1"/>
          </p:nvPr>
        </p:nvGraphicFramePr>
        <p:xfrm>
          <a:off x="1295400" y="1828800"/>
          <a:ext cx="6477000" cy="4662171"/>
        </p:xfrm>
        <a:graphic>
          <a:graphicData uri="http://schemas.openxmlformats.org/drawingml/2006/table">
            <a:tbl>
              <a:tblPr/>
              <a:tblGrid>
                <a:gridCol w="2819400"/>
                <a:gridCol w="2286000"/>
                <a:gridCol w="13716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Network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Exponent of the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degree distribution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Average clustering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Internet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0.46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Air transportation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0.62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Actor collaboration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0.78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Protein interaction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Metabolic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0.67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 regulation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common </a:t>
            </a:r>
            <a:r>
              <a:rPr lang="en-US" dirty="0" smtClean="0"/>
              <a:t>properties?</a:t>
            </a:r>
            <a:endParaRPr lang="ru-RU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Well, some randomness, of course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 large networks appear to be </a:t>
            </a:r>
            <a:r>
              <a:rPr lang="en-US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quite different and unique in all other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respects</a:t>
            </a:r>
            <a:endParaRPr lang="en-US" sz="2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Any simple random graph model that can reproduce these two universal properties?</a:t>
            </a:r>
            <a:endParaRPr lang="ru-RU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Hyperbolic geometric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compact region in a 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space, e.g., a circle of radius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Sprinkle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nodes into it via the Poisson point process (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 </a:t>
            </a:r>
            <a:r>
              <a:rPr lang="en-US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)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each pair of nodes if the distance between them is 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379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Succeeded finally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0.5</a:t>
            </a:r>
          </a:p>
        </p:txBody>
      </p:sp>
    </p:spTree>
    <p:extLst>
      <p:ext uri="{BB962C8B-B14F-4D97-AF65-F5344CB8AC3E}">
        <p14:creationId xmlns:p14="http://schemas.microsoft.com/office/powerpoint/2010/main" val="37962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/>
              <a:t>networks</a:t>
            </a:r>
            <a:endParaRPr lang="ru-RU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Technological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Power grid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Trust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Friendship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Gene regulation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Protein interaction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endParaRPr lang="ru-RU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Can there be anything common to all these networks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???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Naïve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answer: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Well, yes: they all are messy, complex,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“very random”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 that’s it</a:t>
            </a:r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  <p:bldP spid="22835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6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7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8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9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0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1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2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Fermi-Dirac connection probability</a:t>
            </a:r>
            <a:endParaRPr lang="ru-RU" sz="40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22860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</a:rPr>
              <a:t>connection probability </a:t>
            </a:r>
            <a:r>
              <a:rPr lang="en-US" sz="2400" i="1" dirty="0">
                <a:latin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</a:rPr>
              <a:t>) – Fermi-Dirac distribution </a:t>
            </a:r>
          </a:p>
          <a:p>
            <a:r>
              <a:rPr lang="en-US" sz="2400" dirty="0">
                <a:latin typeface="Times New Roman" pitchFamily="18" charset="0"/>
              </a:rPr>
              <a:t>hyperbolic distance 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</a:rPr>
              <a:t> – energy of links/fermions</a:t>
            </a:r>
          </a:p>
          <a:p>
            <a:r>
              <a:rPr lang="en-US" sz="2400" dirty="0">
                <a:latin typeface="Times New Roman" pitchFamily="18" charset="0"/>
              </a:rPr>
              <a:t>disk radius </a:t>
            </a:r>
            <a:r>
              <a:rPr lang="en-US" sz="2400" i="1" dirty="0">
                <a:latin typeface="Times New Roman" pitchFamily="18" charset="0"/>
              </a:rPr>
              <a:t>R</a:t>
            </a:r>
            <a:r>
              <a:rPr lang="en-US" sz="2400" dirty="0">
                <a:latin typeface="Times New Roman" pitchFamily="18" charset="0"/>
              </a:rPr>
              <a:t> – chemical potential</a:t>
            </a:r>
          </a:p>
          <a:p>
            <a:r>
              <a:rPr lang="en-US" sz="2400" dirty="0">
                <a:latin typeface="Times New Roman" pitchFamily="18" charset="0"/>
              </a:rPr>
              <a:t>two times inverse </a:t>
            </a:r>
            <a:r>
              <a:rPr lang="en-US" sz="2400" dirty="0" err="1">
                <a:latin typeface="Times New Roman" pitchFamily="18" charset="0"/>
              </a:rPr>
              <a:t>sqrt</a:t>
            </a:r>
            <a:r>
              <a:rPr lang="en-US" sz="2400" dirty="0">
                <a:latin typeface="Times New Roman" pitchFamily="18" charset="0"/>
              </a:rPr>
              <a:t> of curvature </a:t>
            </a:r>
            <a:r>
              <a:rPr lang="en-US" sz="2400" i="1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sym typeface="Mathematica1" pitchFamily="2" charset="2"/>
              </a:rPr>
              <a:t> – Boltzmann constant</a:t>
            </a:r>
          </a:p>
          <a:p>
            <a:r>
              <a:rPr lang="en-US" sz="2400" dirty="0">
                <a:latin typeface="Times New Roman" pitchFamily="18" charset="0"/>
                <a:sym typeface="Mathematica1" pitchFamily="2" charset="2"/>
              </a:rPr>
              <a:t>parameter </a:t>
            </a:r>
            <a:r>
              <a:rPr lang="en-US" sz="2400" i="1" dirty="0"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 dirty="0">
                <a:latin typeface="Times New Roman" pitchFamily="18" charset="0"/>
                <a:sym typeface="Mathematica1" pitchFamily="2" charset="2"/>
              </a:rPr>
              <a:t> – temperature 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" y="1600200"/>
          <a:ext cx="3646488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8" name="Equation" r:id="rId3" imgW="1130040" imgH="520560" progId="Equation.3">
                  <p:embed/>
                </p:oleObj>
              </mc:Choice>
              <mc:Fallback>
                <p:oleObj name="Equation" r:id="rId3" imgW="113004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646488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208463" y="1930400"/>
          <a:ext cx="3563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9" name="Equation" r:id="rId5" imgW="1104840" imgH="228600" progId="Equation.3">
                  <p:embed/>
                </p:oleObj>
              </mc:Choice>
              <mc:Fallback>
                <p:oleObj name="Equation" r:id="rId5" imgW="1104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1930400"/>
                        <a:ext cx="3563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9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Curvature and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Curvature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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 0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controls power-law exponent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/>
            </a:r>
            <a:b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  [2,]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Temperature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 0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controls clustering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  [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0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,</a:t>
            </a:r>
            <a:r>
              <a:rPr lang="en-US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]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cases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066118"/>
              </p:ext>
            </p:extLst>
          </p:nvPr>
        </p:nvGraphicFramePr>
        <p:xfrm>
          <a:off x="533400" y="1524000"/>
          <a:ext cx="8305800" cy="4648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24200"/>
                <a:gridCol w="2743200"/>
                <a:gridCol w="2438400"/>
              </a:tblGrid>
              <a:tr h="1549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Curvature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  </a:t>
                      </a:r>
                      <a:r>
                        <a:rPr lang="en-US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\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 Temperature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Random hyperbolic graphs and real networks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Classical</a:t>
                      </a:r>
                      <a:r>
                        <a:rPr lang="en-US" baseline="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random graphs</a:t>
                      </a:r>
                      <a:endParaRPr lang="en-US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geometric graphs</a:t>
                      </a:r>
                      <a:endParaRPr lang="en-US" dirty="0">
                        <a:solidFill>
                          <a:srgbClr val="00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baseline="0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graphs with expected degree distributions</a:t>
                      </a:r>
                      <a:endParaRPr lang="en-US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8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growth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Nodes join the network one by one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1, 2, 3, …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appears at a random location on the edge of an expanding hyperbolic disc of radius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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New node t connects to all existing nodes at hyperbolic distance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x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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R</a:t>
            </a:r>
            <a:endParaRPr lang="en-US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ygwin\home\Administrator\Papers\2010\hyperbolic-pa\matlab\presentation\z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9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cases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357868"/>
              </p:ext>
            </p:extLst>
          </p:nvPr>
        </p:nvGraphicFramePr>
        <p:xfrm>
          <a:off x="533400" y="1524000"/>
          <a:ext cx="8305800" cy="4648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24200"/>
                <a:gridCol w="2743200"/>
                <a:gridCol w="2438400"/>
              </a:tblGrid>
              <a:tr h="1549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Curvature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  </a:t>
                      </a:r>
                      <a:r>
                        <a:rPr lang="en-US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\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 Temperature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Growing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random hyperbolic graphs and real networks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i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Growing</a:t>
                      </a:r>
                      <a:r>
                        <a:rPr lang="en-US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classical</a:t>
                      </a:r>
                      <a:r>
                        <a:rPr lang="en-US" baseline="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random graphs</a:t>
                      </a:r>
                      <a:endParaRPr lang="en-US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i="1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Growing</a:t>
                      </a:r>
                      <a:r>
                        <a:rPr lang="en-US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geometric graphs</a:t>
                      </a:r>
                      <a:endParaRPr lang="en-US" dirty="0">
                        <a:solidFill>
                          <a:srgbClr val="00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Preferential attachment</a:t>
                      </a:r>
                      <a:endParaRPr lang="en-US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0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Infer/learn node coordinates using maximum-likelihood methods (e.g., MCMC)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Compare the empirical probability of connections in the real network with the inferred coordinates against the theoretical prediction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If the model is correct, the two should match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98575"/>
            <a:ext cx="88757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0" y="0"/>
            <a:ext cx="7486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5300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914400"/>
            <a:ext cx="91539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p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3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meta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FF0000"/>
                </a:solidFill>
              </a:rPr>
              <a:t>From structure</a:t>
            </a:r>
            <a:endParaRPr lang="ru-RU" sz="9600" i="0">
              <a:solidFill>
                <a:srgbClr val="FF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04800" y="217805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008000"/>
                </a:solidFill>
              </a:rPr>
              <a:t>To function</a:t>
            </a:r>
            <a:endParaRPr lang="ru-RU" sz="9600" i="0">
              <a:solidFill>
                <a:srgbClr val="008000"/>
              </a:solidFill>
            </a:endParaRPr>
          </a:p>
        </p:txBody>
      </p:sp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6" grpId="1"/>
      <p:bldP spid="38918" grpId="0"/>
      <p:bldP spid="3891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istrator\Desktop\MA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76200" y="152400"/>
            <a:ext cx="8915400" cy="6629400"/>
          </a:xfrm>
          <a:custGeom>
            <a:avLst/>
            <a:gdLst>
              <a:gd name="connsiteX0" fmla="*/ 0 w 9021068"/>
              <a:gd name="connsiteY0" fmla="*/ 0 h 6715845"/>
              <a:gd name="connsiteX1" fmla="*/ 23052 w 9021068"/>
              <a:gd name="connsiteY1" fmla="*/ 53788 h 6715845"/>
              <a:gd name="connsiteX2" fmla="*/ 69156 w 9021068"/>
              <a:gd name="connsiteY2" fmla="*/ 99893 h 6715845"/>
              <a:gd name="connsiteX3" fmla="*/ 153681 w 9021068"/>
              <a:gd name="connsiteY3" fmla="*/ 153681 h 6715845"/>
              <a:gd name="connsiteX4" fmla="*/ 215153 w 9021068"/>
              <a:gd name="connsiteY4" fmla="*/ 199785 h 6715845"/>
              <a:gd name="connsiteX5" fmla="*/ 238205 w 9021068"/>
              <a:gd name="connsiteY5" fmla="*/ 222837 h 6715845"/>
              <a:gd name="connsiteX6" fmla="*/ 268941 w 9021068"/>
              <a:gd name="connsiteY6" fmla="*/ 238205 h 6715845"/>
              <a:gd name="connsiteX7" fmla="*/ 322729 w 9021068"/>
              <a:gd name="connsiteY7" fmla="*/ 268941 h 6715845"/>
              <a:gd name="connsiteX8" fmla="*/ 399570 w 9021068"/>
              <a:gd name="connsiteY8" fmla="*/ 322730 h 6715845"/>
              <a:gd name="connsiteX9" fmla="*/ 422622 w 9021068"/>
              <a:gd name="connsiteY9" fmla="*/ 338098 h 6715845"/>
              <a:gd name="connsiteX10" fmla="*/ 484094 w 9021068"/>
              <a:gd name="connsiteY10" fmla="*/ 368834 h 6715845"/>
              <a:gd name="connsiteX11" fmla="*/ 507146 w 9021068"/>
              <a:gd name="connsiteY11" fmla="*/ 384202 h 6715845"/>
              <a:gd name="connsiteX12" fmla="*/ 614723 w 9021068"/>
              <a:gd name="connsiteY12" fmla="*/ 430306 h 6715845"/>
              <a:gd name="connsiteX13" fmla="*/ 691563 w 9021068"/>
              <a:gd name="connsiteY13" fmla="*/ 476410 h 6715845"/>
              <a:gd name="connsiteX14" fmla="*/ 745351 w 9021068"/>
              <a:gd name="connsiteY14" fmla="*/ 499462 h 6715845"/>
              <a:gd name="connsiteX15" fmla="*/ 845244 w 9021068"/>
              <a:gd name="connsiteY15" fmla="*/ 553251 h 6715845"/>
              <a:gd name="connsiteX16" fmla="*/ 868296 w 9021068"/>
              <a:gd name="connsiteY16" fmla="*/ 568619 h 6715845"/>
              <a:gd name="connsiteX17" fmla="*/ 1006608 w 9021068"/>
              <a:gd name="connsiteY17" fmla="*/ 607039 h 6715845"/>
              <a:gd name="connsiteX18" fmla="*/ 1098817 w 9021068"/>
              <a:gd name="connsiteY18" fmla="*/ 630091 h 6715845"/>
              <a:gd name="connsiteX19" fmla="*/ 1183341 w 9021068"/>
              <a:gd name="connsiteY19" fmla="*/ 668511 h 6715845"/>
              <a:gd name="connsiteX20" fmla="*/ 1206393 w 9021068"/>
              <a:gd name="connsiteY20" fmla="*/ 676195 h 6715845"/>
              <a:gd name="connsiteX21" fmla="*/ 1459966 w 9021068"/>
              <a:gd name="connsiteY21" fmla="*/ 753035 h 6715845"/>
              <a:gd name="connsiteX22" fmla="*/ 1590595 w 9021068"/>
              <a:gd name="connsiteY22" fmla="*/ 776087 h 6715845"/>
              <a:gd name="connsiteX23" fmla="*/ 1652067 w 9021068"/>
              <a:gd name="connsiteY23" fmla="*/ 791456 h 6715845"/>
              <a:gd name="connsiteX24" fmla="*/ 1705856 w 9021068"/>
              <a:gd name="connsiteY24" fmla="*/ 806824 h 6715845"/>
              <a:gd name="connsiteX25" fmla="*/ 1759644 w 9021068"/>
              <a:gd name="connsiteY25" fmla="*/ 829876 h 6715845"/>
              <a:gd name="connsiteX26" fmla="*/ 1790380 w 9021068"/>
              <a:gd name="connsiteY26" fmla="*/ 837560 h 6715845"/>
              <a:gd name="connsiteX27" fmla="*/ 1882588 w 9021068"/>
              <a:gd name="connsiteY27" fmla="*/ 875980 h 6715845"/>
              <a:gd name="connsiteX28" fmla="*/ 1974797 w 9021068"/>
              <a:gd name="connsiteY28" fmla="*/ 914400 h 6715845"/>
              <a:gd name="connsiteX29" fmla="*/ 2090057 w 9021068"/>
              <a:gd name="connsiteY29" fmla="*/ 968188 h 6715845"/>
              <a:gd name="connsiteX30" fmla="*/ 2166898 w 9021068"/>
              <a:gd name="connsiteY30" fmla="*/ 1006609 h 6715845"/>
              <a:gd name="connsiteX31" fmla="*/ 2213002 w 9021068"/>
              <a:gd name="connsiteY31" fmla="*/ 1045029 h 6715845"/>
              <a:gd name="connsiteX32" fmla="*/ 2243738 w 9021068"/>
              <a:gd name="connsiteY32" fmla="*/ 1075765 h 6715845"/>
              <a:gd name="connsiteX33" fmla="*/ 2351314 w 9021068"/>
              <a:gd name="connsiteY33" fmla="*/ 1160289 h 6715845"/>
              <a:gd name="connsiteX34" fmla="*/ 2397419 w 9021068"/>
              <a:gd name="connsiteY34" fmla="*/ 1206393 h 6715845"/>
              <a:gd name="connsiteX35" fmla="*/ 2535731 w 9021068"/>
              <a:gd name="connsiteY35" fmla="*/ 1313970 h 6715845"/>
              <a:gd name="connsiteX36" fmla="*/ 2574151 w 9021068"/>
              <a:gd name="connsiteY36" fmla="*/ 1352390 h 6715845"/>
              <a:gd name="connsiteX37" fmla="*/ 2658676 w 9021068"/>
              <a:gd name="connsiteY37" fmla="*/ 1413862 h 6715845"/>
              <a:gd name="connsiteX38" fmla="*/ 2689412 w 9021068"/>
              <a:gd name="connsiteY38" fmla="*/ 1444598 h 6715845"/>
              <a:gd name="connsiteX39" fmla="*/ 2812356 w 9021068"/>
              <a:gd name="connsiteY39" fmla="*/ 1536807 h 6715845"/>
              <a:gd name="connsiteX40" fmla="*/ 2935301 w 9021068"/>
              <a:gd name="connsiteY40" fmla="*/ 1636699 h 6715845"/>
              <a:gd name="connsiteX41" fmla="*/ 3019825 w 9021068"/>
              <a:gd name="connsiteY41" fmla="*/ 1698172 h 6715845"/>
              <a:gd name="connsiteX42" fmla="*/ 3119718 w 9021068"/>
              <a:gd name="connsiteY42" fmla="*/ 1767328 h 6715845"/>
              <a:gd name="connsiteX43" fmla="*/ 3150454 w 9021068"/>
              <a:gd name="connsiteY43" fmla="*/ 1775012 h 6715845"/>
              <a:gd name="connsiteX44" fmla="*/ 3196558 w 9021068"/>
              <a:gd name="connsiteY44" fmla="*/ 1813432 h 6715845"/>
              <a:gd name="connsiteX45" fmla="*/ 3227294 w 9021068"/>
              <a:gd name="connsiteY45" fmla="*/ 1828800 h 6715845"/>
              <a:gd name="connsiteX46" fmla="*/ 3250346 w 9021068"/>
              <a:gd name="connsiteY46" fmla="*/ 1867220 h 6715845"/>
              <a:gd name="connsiteX47" fmla="*/ 3273398 w 9021068"/>
              <a:gd name="connsiteY47" fmla="*/ 1890272 h 6715845"/>
              <a:gd name="connsiteX48" fmla="*/ 3334871 w 9021068"/>
              <a:gd name="connsiteY48" fmla="*/ 1959429 h 6715845"/>
              <a:gd name="connsiteX49" fmla="*/ 3434763 w 9021068"/>
              <a:gd name="connsiteY49" fmla="*/ 2059321 h 6715845"/>
              <a:gd name="connsiteX50" fmla="*/ 3465499 w 9021068"/>
              <a:gd name="connsiteY50" fmla="*/ 2097741 h 6715845"/>
              <a:gd name="connsiteX51" fmla="*/ 3626864 w 9021068"/>
              <a:gd name="connsiteY51" fmla="*/ 2243738 h 6715845"/>
              <a:gd name="connsiteX52" fmla="*/ 3688336 w 9021068"/>
              <a:gd name="connsiteY52" fmla="*/ 2335946 h 6715845"/>
              <a:gd name="connsiteX53" fmla="*/ 3772861 w 9021068"/>
              <a:gd name="connsiteY53" fmla="*/ 2428155 h 6715845"/>
              <a:gd name="connsiteX54" fmla="*/ 3795913 w 9021068"/>
              <a:gd name="connsiteY54" fmla="*/ 2481943 h 6715845"/>
              <a:gd name="connsiteX55" fmla="*/ 3880437 w 9021068"/>
              <a:gd name="connsiteY55" fmla="*/ 2589519 h 6715845"/>
              <a:gd name="connsiteX56" fmla="*/ 3957277 w 9021068"/>
              <a:gd name="connsiteY56" fmla="*/ 2674044 h 6715845"/>
              <a:gd name="connsiteX57" fmla="*/ 4026434 w 9021068"/>
              <a:gd name="connsiteY57" fmla="*/ 2735516 h 6715845"/>
              <a:gd name="connsiteX58" fmla="*/ 4072538 w 9021068"/>
              <a:gd name="connsiteY58" fmla="*/ 2766252 h 6715845"/>
              <a:gd name="connsiteX59" fmla="*/ 4149378 w 9021068"/>
              <a:gd name="connsiteY59" fmla="*/ 2835409 h 6715845"/>
              <a:gd name="connsiteX60" fmla="*/ 4210850 w 9021068"/>
              <a:gd name="connsiteY60" fmla="*/ 2896881 h 6715845"/>
              <a:gd name="connsiteX61" fmla="*/ 4387583 w 9021068"/>
              <a:gd name="connsiteY61" fmla="*/ 3027509 h 6715845"/>
              <a:gd name="connsiteX62" fmla="*/ 4464424 w 9021068"/>
              <a:gd name="connsiteY62" fmla="*/ 3073614 h 6715845"/>
              <a:gd name="connsiteX63" fmla="*/ 4648840 w 9021068"/>
              <a:gd name="connsiteY63" fmla="*/ 3211926 h 6715845"/>
              <a:gd name="connsiteX64" fmla="*/ 4702629 w 9021068"/>
              <a:gd name="connsiteY64" fmla="*/ 3258030 h 6715845"/>
              <a:gd name="connsiteX65" fmla="*/ 4910098 w 9021068"/>
              <a:gd name="connsiteY65" fmla="*/ 3404027 h 6715845"/>
              <a:gd name="connsiteX66" fmla="*/ 5048410 w 9021068"/>
              <a:gd name="connsiteY66" fmla="*/ 3496235 h 6715845"/>
              <a:gd name="connsiteX67" fmla="*/ 5186723 w 9021068"/>
              <a:gd name="connsiteY67" fmla="*/ 3619180 h 6715845"/>
              <a:gd name="connsiteX68" fmla="*/ 5325035 w 9021068"/>
              <a:gd name="connsiteY68" fmla="*/ 3757493 h 6715845"/>
              <a:gd name="connsiteX69" fmla="*/ 5355771 w 9021068"/>
              <a:gd name="connsiteY69" fmla="*/ 3795913 h 6715845"/>
              <a:gd name="connsiteX70" fmla="*/ 5440296 w 9021068"/>
              <a:gd name="connsiteY70" fmla="*/ 3880437 h 6715845"/>
              <a:gd name="connsiteX71" fmla="*/ 5486400 w 9021068"/>
              <a:gd name="connsiteY71" fmla="*/ 3941909 h 6715845"/>
              <a:gd name="connsiteX72" fmla="*/ 5540188 w 9021068"/>
              <a:gd name="connsiteY72" fmla="*/ 4011066 h 6715845"/>
              <a:gd name="connsiteX73" fmla="*/ 5555556 w 9021068"/>
              <a:gd name="connsiteY73" fmla="*/ 4034118 h 6715845"/>
              <a:gd name="connsiteX74" fmla="*/ 5609345 w 9021068"/>
              <a:gd name="connsiteY74" fmla="*/ 4103274 h 6715845"/>
              <a:gd name="connsiteX75" fmla="*/ 5655449 w 9021068"/>
              <a:gd name="connsiteY75" fmla="*/ 4172430 h 6715845"/>
              <a:gd name="connsiteX76" fmla="*/ 5670817 w 9021068"/>
              <a:gd name="connsiteY76" fmla="*/ 4195482 h 6715845"/>
              <a:gd name="connsiteX77" fmla="*/ 5724605 w 9021068"/>
              <a:gd name="connsiteY77" fmla="*/ 4249271 h 6715845"/>
              <a:gd name="connsiteX78" fmla="*/ 5739973 w 9021068"/>
              <a:gd name="connsiteY78" fmla="*/ 4280007 h 6715845"/>
              <a:gd name="connsiteX79" fmla="*/ 5786077 w 9021068"/>
              <a:gd name="connsiteY79" fmla="*/ 4326111 h 6715845"/>
              <a:gd name="connsiteX80" fmla="*/ 5801445 w 9021068"/>
              <a:gd name="connsiteY80" fmla="*/ 4349163 h 6715845"/>
              <a:gd name="connsiteX81" fmla="*/ 5870602 w 9021068"/>
              <a:gd name="connsiteY81" fmla="*/ 4441372 h 6715845"/>
              <a:gd name="connsiteX82" fmla="*/ 5932074 w 9021068"/>
              <a:gd name="connsiteY82" fmla="*/ 4518212 h 6715845"/>
              <a:gd name="connsiteX83" fmla="*/ 5947442 w 9021068"/>
              <a:gd name="connsiteY83" fmla="*/ 4541264 h 6715845"/>
              <a:gd name="connsiteX84" fmla="*/ 6147227 w 9021068"/>
              <a:gd name="connsiteY84" fmla="*/ 4748733 h 6715845"/>
              <a:gd name="connsiteX85" fmla="*/ 6201015 w 9021068"/>
              <a:gd name="connsiteY85" fmla="*/ 4810205 h 6715845"/>
              <a:gd name="connsiteX86" fmla="*/ 6231751 w 9021068"/>
              <a:gd name="connsiteY86" fmla="*/ 4833257 h 6715845"/>
              <a:gd name="connsiteX87" fmla="*/ 6316276 w 9021068"/>
              <a:gd name="connsiteY87" fmla="*/ 4917782 h 6715845"/>
              <a:gd name="connsiteX88" fmla="*/ 6462272 w 9021068"/>
              <a:gd name="connsiteY88" fmla="*/ 5017674 h 6715845"/>
              <a:gd name="connsiteX89" fmla="*/ 6685109 w 9021068"/>
              <a:gd name="connsiteY89" fmla="*/ 5225143 h 6715845"/>
              <a:gd name="connsiteX90" fmla="*/ 6800370 w 9021068"/>
              <a:gd name="connsiteY90" fmla="*/ 5317351 h 6715845"/>
              <a:gd name="connsiteX91" fmla="*/ 6823422 w 9021068"/>
              <a:gd name="connsiteY91" fmla="*/ 5348087 h 6715845"/>
              <a:gd name="connsiteX92" fmla="*/ 6915630 w 9021068"/>
              <a:gd name="connsiteY92" fmla="*/ 5417244 h 6715845"/>
              <a:gd name="connsiteX93" fmla="*/ 6954050 w 9021068"/>
              <a:gd name="connsiteY93" fmla="*/ 5440296 h 6715845"/>
              <a:gd name="connsiteX94" fmla="*/ 7023207 w 9021068"/>
              <a:gd name="connsiteY94" fmla="*/ 5501768 h 6715845"/>
              <a:gd name="connsiteX95" fmla="*/ 7092363 w 9021068"/>
              <a:gd name="connsiteY95" fmla="*/ 5555556 h 6715845"/>
              <a:gd name="connsiteX96" fmla="*/ 7153835 w 9021068"/>
              <a:gd name="connsiteY96" fmla="*/ 5609345 h 6715845"/>
              <a:gd name="connsiteX97" fmla="*/ 7222992 w 9021068"/>
              <a:gd name="connsiteY97" fmla="*/ 5663133 h 6715845"/>
              <a:gd name="connsiteX98" fmla="*/ 7246044 w 9021068"/>
              <a:gd name="connsiteY98" fmla="*/ 5686185 h 6715845"/>
              <a:gd name="connsiteX99" fmla="*/ 7345936 w 9021068"/>
              <a:gd name="connsiteY99" fmla="*/ 5763025 h 6715845"/>
              <a:gd name="connsiteX100" fmla="*/ 7415093 w 9021068"/>
              <a:gd name="connsiteY100" fmla="*/ 5824498 h 6715845"/>
              <a:gd name="connsiteX101" fmla="*/ 7438145 w 9021068"/>
              <a:gd name="connsiteY101" fmla="*/ 5855234 h 6715845"/>
              <a:gd name="connsiteX102" fmla="*/ 7561089 w 9021068"/>
              <a:gd name="connsiteY102" fmla="*/ 5932074 h 6715845"/>
              <a:gd name="connsiteX103" fmla="*/ 7599509 w 9021068"/>
              <a:gd name="connsiteY103" fmla="*/ 5962810 h 6715845"/>
              <a:gd name="connsiteX104" fmla="*/ 7691718 w 9021068"/>
              <a:gd name="connsiteY104" fmla="*/ 5993546 h 6715845"/>
              <a:gd name="connsiteX105" fmla="*/ 7806978 w 9021068"/>
              <a:gd name="connsiteY105" fmla="*/ 6039651 h 6715845"/>
              <a:gd name="connsiteX106" fmla="*/ 7883819 w 9021068"/>
              <a:gd name="connsiteY106" fmla="*/ 6070387 h 6715845"/>
              <a:gd name="connsiteX107" fmla="*/ 7929923 w 9021068"/>
              <a:gd name="connsiteY107" fmla="*/ 6101123 h 6715845"/>
              <a:gd name="connsiteX108" fmla="*/ 7999079 w 9021068"/>
              <a:gd name="connsiteY108" fmla="*/ 6131859 h 6715845"/>
              <a:gd name="connsiteX109" fmla="*/ 8014447 w 9021068"/>
              <a:gd name="connsiteY109" fmla="*/ 6154911 h 6715845"/>
              <a:gd name="connsiteX110" fmla="*/ 8106656 w 9021068"/>
              <a:gd name="connsiteY110" fmla="*/ 6185647 h 6715845"/>
              <a:gd name="connsiteX111" fmla="*/ 8152760 w 9021068"/>
              <a:gd name="connsiteY111" fmla="*/ 6208699 h 6715845"/>
              <a:gd name="connsiteX112" fmla="*/ 8214232 w 9021068"/>
              <a:gd name="connsiteY112" fmla="*/ 6231751 h 6715845"/>
              <a:gd name="connsiteX113" fmla="*/ 8344861 w 9021068"/>
              <a:gd name="connsiteY113" fmla="*/ 6323960 h 6715845"/>
              <a:gd name="connsiteX114" fmla="*/ 8414017 w 9021068"/>
              <a:gd name="connsiteY114" fmla="*/ 6362380 h 6715845"/>
              <a:gd name="connsiteX115" fmla="*/ 8498541 w 9021068"/>
              <a:gd name="connsiteY115" fmla="*/ 6416168 h 6715845"/>
              <a:gd name="connsiteX116" fmla="*/ 8521593 w 9021068"/>
              <a:gd name="connsiteY116" fmla="*/ 6431536 h 6715845"/>
              <a:gd name="connsiteX117" fmla="*/ 8560014 w 9021068"/>
              <a:gd name="connsiteY117" fmla="*/ 6446904 h 6715845"/>
              <a:gd name="connsiteX118" fmla="*/ 8606118 w 9021068"/>
              <a:gd name="connsiteY118" fmla="*/ 6485324 h 6715845"/>
              <a:gd name="connsiteX119" fmla="*/ 8636854 w 9021068"/>
              <a:gd name="connsiteY119" fmla="*/ 6500693 h 6715845"/>
              <a:gd name="connsiteX120" fmla="*/ 8667590 w 9021068"/>
              <a:gd name="connsiteY120" fmla="*/ 6539113 h 6715845"/>
              <a:gd name="connsiteX121" fmla="*/ 8713694 w 9021068"/>
              <a:gd name="connsiteY121" fmla="*/ 6569849 h 6715845"/>
              <a:gd name="connsiteX122" fmla="*/ 8767482 w 9021068"/>
              <a:gd name="connsiteY122" fmla="*/ 6608269 h 6715845"/>
              <a:gd name="connsiteX123" fmla="*/ 8790535 w 9021068"/>
              <a:gd name="connsiteY123" fmla="*/ 6615953 h 6715845"/>
              <a:gd name="connsiteX124" fmla="*/ 8836639 w 9021068"/>
              <a:gd name="connsiteY124" fmla="*/ 6639005 h 6715845"/>
              <a:gd name="connsiteX125" fmla="*/ 8859691 w 9021068"/>
              <a:gd name="connsiteY125" fmla="*/ 6654373 h 6715845"/>
              <a:gd name="connsiteX126" fmla="*/ 8913479 w 9021068"/>
              <a:gd name="connsiteY126" fmla="*/ 6669741 h 6715845"/>
              <a:gd name="connsiteX127" fmla="*/ 8959583 w 9021068"/>
              <a:gd name="connsiteY127" fmla="*/ 6692793 h 6715845"/>
              <a:gd name="connsiteX128" fmla="*/ 9021056 w 9021068"/>
              <a:gd name="connsiteY128" fmla="*/ 6715845 h 67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21068" h="6715845">
                <a:moveTo>
                  <a:pt x="0" y="0"/>
                </a:moveTo>
                <a:cubicBezTo>
                  <a:pt x="7684" y="17929"/>
                  <a:pt x="11949" y="37750"/>
                  <a:pt x="23052" y="53788"/>
                </a:cubicBezTo>
                <a:cubicBezTo>
                  <a:pt x="35423" y="71657"/>
                  <a:pt x="52654" y="85749"/>
                  <a:pt x="69156" y="99893"/>
                </a:cubicBezTo>
                <a:cubicBezTo>
                  <a:pt x="123208" y="146223"/>
                  <a:pt x="110726" y="139363"/>
                  <a:pt x="153681" y="153681"/>
                </a:cubicBezTo>
                <a:cubicBezTo>
                  <a:pt x="174172" y="169049"/>
                  <a:pt x="195329" y="183566"/>
                  <a:pt x="215153" y="199785"/>
                </a:cubicBezTo>
                <a:cubicBezTo>
                  <a:pt x="223563" y="206666"/>
                  <a:pt x="229362" y="216521"/>
                  <a:pt x="238205" y="222837"/>
                </a:cubicBezTo>
                <a:cubicBezTo>
                  <a:pt x="247526" y="229495"/>
                  <a:pt x="258885" y="232720"/>
                  <a:pt x="268941" y="238205"/>
                </a:cubicBezTo>
                <a:cubicBezTo>
                  <a:pt x="287070" y="248093"/>
                  <a:pt x="304800" y="258696"/>
                  <a:pt x="322729" y="268941"/>
                </a:cubicBezTo>
                <a:cubicBezTo>
                  <a:pt x="352145" y="313062"/>
                  <a:pt x="326517" y="282882"/>
                  <a:pt x="399570" y="322730"/>
                </a:cubicBezTo>
                <a:cubicBezTo>
                  <a:pt x="407677" y="327152"/>
                  <a:pt x="414515" y="333676"/>
                  <a:pt x="422622" y="338098"/>
                </a:cubicBezTo>
                <a:cubicBezTo>
                  <a:pt x="442734" y="349068"/>
                  <a:pt x="463982" y="357864"/>
                  <a:pt x="484094" y="368834"/>
                </a:cubicBezTo>
                <a:cubicBezTo>
                  <a:pt x="492201" y="373256"/>
                  <a:pt x="498790" y="380270"/>
                  <a:pt x="507146" y="384202"/>
                </a:cubicBezTo>
                <a:cubicBezTo>
                  <a:pt x="542446" y="400814"/>
                  <a:pt x="582262" y="408665"/>
                  <a:pt x="614723" y="430306"/>
                </a:cubicBezTo>
                <a:cubicBezTo>
                  <a:pt x="643111" y="449231"/>
                  <a:pt x="656245" y="458751"/>
                  <a:pt x="691563" y="476410"/>
                </a:cubicBezTo>
                <a:cubicBezTo>
                  <a:pt x="709010" y="485134"/>
                  <a:pt x="727904" y="490738"/>
                  <a:pt x="745351" y="499462"/>
                </a:cubicBezTo>
                <a:cubicBezTo>
                  <a:pt x="779176" y="516375"/>
                  <a:pt x="812283" y="534710"/>
                  <a:pt x="845244" y="553251"/>
                </a:cubicBezTo>
                <a:cubicBezTo>
                  <a:pt x="853293" y="557779"/>
                  <a:pt x="859677" y="565304"/>
                  <a:pt x="868296" y="568619"/>
                </a:cubicBezTo>
                <a:cubicBezTo>
                  <a:pt x="899460" y="580605"/>
                  <a:pt x="971249" y="598719"/>
                  <a:pt x="1006608" y="607039"/>
                </a:cubicBezTo>
                <a:cubicBezTo>
                  <a:pt x="1051359" y="617569"/>
                  <a:pt x="1064445" y="617202"/>
                  <a:pt x="1098817" y="630091"/>
                </a:cubicBezTo>
                <a:cubicBezTo>
                  <a:pt x="1171148" y="657215"/>
                  <a:pt x="1102531" y="632595"/>
                  <a:pt x="1183341" y="668511"/>
                </a:cubicBezTo>
                <a:cubicBezTo>
                  <a:pt x="1190743" y="671801"/>
                  <a:pt x="1198833" y="673287"/>
                  <a:pt x="1206393" y="676195"/>
                </a:cubicBezTo>
                <a:cubicBezTo>
                  <a:pt x="1309334" y="715787"/>
                  <a:pt x="1323694" y="730323"/>
                  <a:pt x="1459966" y="753035"/>
                </a:cubicBezTo>
                <a:cubicBezTo>
                  <a:pt x="1486055" y="757383"/>
                  <a:pt x="1554733" y="767811"/>
                  <a:pt x="1590595" y="776087"/>
                </a:cubicBezTo>
                <a:cubicBezTo>
                  <a:pt x="1611175" y="780837"/>
                  <a:pt x="1631659" y="786014"/>
                  <a:pt x="1652067" y="791456"/>
                </a:cubicBezTo>
                <a:cubicBezTo>
                  <a:pt x="1670084" y="796261"/>
                  <a:pt x="1688295" y="800552"/>
                  <a:pt x="1705856" y="806824"/>
                </a:cubicBezTo>
                <a:cubicBezTo>
                  <a:pt x="1724226" y="813385"/>
                  <a:pt x="1741312" y="823210"/>
                  <a:pt x="1759644" y="829876"/>
                </a:cubicBezTo>
                <a:cubicBezTo>
                  <a:pt x="1769569" y="833485"/>
                  <a:pt x="1780361" y="834220"/>
                  <a:pt x="1790380" y="837560"/>
                </a:cubicBezTo>
                <a:cubicBezTo>
                  <a:pt x="1891373" y="871224"/>
                  <a:pt x="1817206" y="847376"/>
                  <a:pt x="1882588" y="875980"/>
                </a:cubicBezTo>
                <a:cubicBezTo>
                  <a:pt x="1913094" y="889326"/>
                  <a:pt x="1944369" y="900877"/>
                  <a:pt x="1974797" y="914400"/>
                </a:cubicBezTo>
                <a:cubicBezTo>
                  <a:pt x="2013540" y="931619"/>
                  <a:pt x="2052136" y="949227"/>
                  <a:pt x="2090057" y="968188"/>
                </a:cubicBezTo>
                <a:cubicBezTo>
                  <a:pt x="2115671" y="980995"/>
                  <a:pt x="2144898" y="988276"/>
                  <a:pt x="2166898" y="1006609"/>
                </a:cubicBezTo>
                <a:cubicBezTo>
                  <a:pt x="2182266" y="1019416"/>
                  <a:pt x="2198133" y="1031647"/>
                  <a:pt x="2213002" y="1045029"/>
                </a:cubicBezTo>
                <a:cubicBezTo>
                  <a:pt x="2223772" y="1054722"/>
                  <a:pt x="2232607" y="1066489"/>
                  <a:pt x="2243738" y="1075765"/>
                </a:cubicBezTo>
                <a:cubicBezTo>
                  <a:pt x="2278771" y="1104959"/>
                  <a:pt x="2316567" y="1130754"/>
                  <a:pt x="2351314" y="1160289"/>
                </a:cubicBezTo>
                <a:cubicBezTo>
                  <a:pt x="2367874" y="1174365"/>
                  <a:pt x="2380723" y="1192479"/>
                  <a:pt x="2397419" y="1206393"/>
                </a:cubicBezTo>
                <a:cubicBezTo>
                  <a:pt x="2442289" y="1243785"/>
                  <a:pt x="2490701" y="1276771"/>
                  <a:pt x="2535731" y="1313970"/>
                </a:cubicBezTo>
                <a:cubicBezTo>
                  <a:pt x="2549694" y="1325505"/>
                  <a:pt x="2560094" y="1340969"/>
                  <a:pt x="2574151" y="1352390"/>
                </a:cubicBezTo>
                <a:cubicBezTo>
                  <a:pt x="2601189" y="1374359"/>
                  <a:pt x="2631472" y="1392099"/>
                  <a:pt x="2658676" y="1413862"/>
                </a:cubicBezTo>
                <a:cubicBezTo>
                  <a:pt x="2669990" y="1422913"/>
                  <a:pt x="2678098" y="1435547"/>
                  <a:pt x="2689412" y="1444598"/>
                </a:cubicBezTo>
                <a:cubicBezTo>
                  <a:pt x="2729413" y="1476599"/>
                  <a:pt x="2772598" y="1504504"/>
                  <a:pt x="2812356" y="1536807"/>
                </a:cubicBezTo>
                <a:cubicBezTo>
                  <a:pt x="2853338" y="1570104"/>
                  <a:pt x="2893620" y="1604281"/>
                  <a:pt x="2935301" y="1636699"/>
                </a:cubicBezTo>
                <a:cubicBezTo>
                  <a:pt x="2962801" y="1658088"/>
                  <a:pt x="2995191" y="1673538"/>
                  <a:pt x="3019825" y="1698172"/>
                </a:cubicBezTo>
                <a:cubicBezTo>
                  <a:pt x="3057730" y="1736077"/>
                  <a:pt x="3050790" y="1732864"/>
                  <a:pt x="3119718" y="1767328"/>
                </a:cubicBezTo>
                <a:cubicBezTo>
                  <a:pt x="3129164" y="1772051"/>
                  <a:pt x="3140209" y="1772451"/>
                  <a:pt x="3150454" y="1775012"/>
                </a:cubicBezTo>
                <a:cubicBezTo>
                  <a:pt x="3165822" y="1787819"/>
                  <a:pt x="3180170" y="1801960"/>
                  <a:pt x="3196558" y="1813432"/>
                </a:cubicBezTo>
                <a:cubicBezTo>
                  <a:pt x="3205942" y="1820001"/>
                  <a:pt x="3219194" y="1820700"/>
                  <a:pt x="3227294" y="1828800"/>
                </a:cubicBezTo>
                <a:cubicBezTo>
                  <a:pt x="3237855" y="1839361"/>
                  <a:pt x="3241385" y="1855272"/>
                  <a:pt x="3250346" y="1867220"/>
                </a:cubicBezTo>
                <a:cubicBezTo>
                  <a:pt x="3256866" y="1875913"/>
                  <a:pt x="3266055" y="1882261"/>
                  <a:pt x="3273398" y="1890272"/>
                </a:cubicBezTo>
                <a:cubicBezTo>
                  <a:pt x="3294239" y="1913008"/>
                  <a:pt x="3313575" y="1937119"/>
                  <a:pt x="3334871" y="1959429"/>
                </a:cubicBezTo>
                <a:cubicBezTo>
                  <a:pt x="3367385" y="1993491"/>
                  <a:pt x="3405346" y="2022550"/>
                  <a:pt x="3434763" y="2059321"/>
                </a:cubicBezTo>
                <a:cubicBezTo>
                  <a:pt x="3445008" y="2072128"/>
                  <a:pt x="3453481" y="2086581"/>
                  <a:pt x="3465499" y="2097741"/>
                </a:cubicBezTo>
                <a:cubicBezTo>
                  <a:pt x="3520151" y="2148489"/>
                  <a:pt x="3583894" y="2179283"/>
                  <a:pt x="3626864" y="2243738"/>
                </a:cubicBezTo>
                <a:cubicBezTo>
                  <a:pt x="3647355" y="2274474"/>
                  <a:pt x="3662215" y="2309825"/>
                  <a:pt x="3688336" y="2335946"/>
                </a:cubicBezTo>
                <a:cubicBezTo>
                  <a:pt x="3743454" y="2391064"/>
                  <a:pt x="3714969" y="2360615"/>
                  <a:pt x="3772861" y="2428155"/>
                </a:cubicBezTo>
                <a:cubicBezTo>
                  <a:pt x="3780545" y="2446084"/>
                  <a:pt x="3785093" y="2465713"/>
                  <a:pt x="3795913" y="2481943"/>
                </a:cubicBezTo>
                <a:cubicBezTo>
                  <a:pt x="3821209" y="2519887"/>
                  <a:pt x="3855142" y="2551574"/>
                  <a:pt x="3880437" y="2589519"/>
                </a:cubicBezTo>
                <a:cubicBezTo>
                  <a:pt x="3909597" y="2633262"/>
                  <a:pt x="3896433" y="2616779"/>
                  <a:pt x="3957277" y="2674044"/>
                </a:cubicBezTo>
                <a:cubicBezTo>
                  <a:pt x="3979737" y="2695182"/>
                  <a:pt x="4002350" y="2716249"/>
                  <a:pt x="4026434" y="2735516"/>
                </a:cubicBezTo>
                <a:cubicBezTo>
                  <a:pt x="4040857" y="2747054"/>
                  <a:pt x="4058438" y="2754321"/>
                  <a:pt x="4072538" y="2766252"/>
                </a:cubicBezTo>
                <a:cubicBezTo>
                  <a:pt x="4184570" y="2861048"/>
                  <a:pt x="4086394" y="2793417"/>
                  <a:pt x="4149378" y="2835409"/>
                </a:cubicBezTo>
                <a:cubicBezTo>
                  <a:pt x="4164216" y="2879923"/>
                  <a:pt x="4149964" y="2852231"/>
                  <a:pt x="4210850" y="2896881"/>
                </a:cubicBezTo>
                <a:cubicBezTo>
                  <a:pt x="4269924" y="2940202"/>
                  <a:pt x="4324766" y="2989819"/>
                  <a:pt x="4387583" y="3027509"/>
                </a:cubicBezTo>
                <a:cubicBezTo>
                  <a:pt x="4413197" y="3042877"/>
                  <a:pt x="4440021" y="3056388"/>
                  <a:pt x="4464424" y="3073614"/>
                </a:cubicBezTo>
                <a:cubicBezTo>
                  <a:pt x="4527200" y="3117926"/>
                  <a:pt x="4588081" y="3164887"/>
                  <a:pt x="4648840" y="3211926"/>
                </a:cubicBezTo>
                <a:cubicBezTo>
                  <a:pt x="4667513" y="3226382"/>
                  <a:pt x="4683604" y="3244041"/>
                  <a:pt x="4702629" y="3258030"/>
                </a:cubicBezTo>
                <a:cubicBezTo>
                  <a:pt x="4770758" y="3308124"/>
                  <a:pt x="4840460" y="3356054"/>
                  <a:pt x="4910098" y="3404027"/>
                </a:cubicBezTo>
                <a:cubicBezTo>
                  <a:pt x="4955729" y="3435461"/>
                  <a:pt x="5009230" y="3457054"/>
                  <a:pt x="5048410" y="3496235"/>
                </a:cubicBezTo>
                <a:cubicBezTo>
                  <a:pt x="5211523" y="3659352"/>
                  <a:pt x="4914496" y="3365102"/>
                  <a:pt x="5186723" y="3619180"/>
                </a:cubicBezTo>
                <a:cubicBezTo>
                  <a:pt x="5234389" y="3663668"/>
                  <a:pt x="5284304" y="3706579"/>
                  <a:pt x="5325035" y="3757493"/>
                </a:cubicBezTo>
                <a:cubicBezTo>
                  <a:pt x="5335280" y="3770300"/>
                  <a:pt x="5344554" y="3783948"/>
                  <a:pt x="5355771" y="3795913"/>
                </a:cubicBezTo>
                <a:cubicBezTo>
                  <a:pt x="5383023" y="3824981"/>
                  <a:pt x="5415405" y="3849323"/>
                  <a:pt x="5440296" y="3880437"/>
                </a:cubicBezTo>
                <a:cubicBezTo>
                  <a:pt x="5563675" y="4034661"/>
                  <a:pt x="5413017" y="3844063"/>
                  <a:pt x="5486400" y="3941909"/>
                </a:cubicBezTo>
                <a:cubicBezTo>
                  <a:pt x="5503922" y="3965272"/>
                  <a:pt x="5522666" y="3987703"/>
                  <a:pt x="5540188" y="4011066"/>
                </a:cubicBezTo>
                <a:cubicBezTo>
                  <a:pt x="5545729" y="4018454"/>
                  <a:pt x="5550015" y="4026730"/>
                  <a:pt x="5555556" y="4034118"/>
                </a:cubicBezTo>
                <a:cubicBezTo>
                  <a:pt x="5573079" y="4057481"/>
                  <a:pt x="5592246" y="4079599"/>
                  <a:pt x="5609345" y="4103274"/>
                </a:cubicBezTo>
                <a:cubicBezTo>
                  <a:pt x="5625566" y="4125734"/>
                  <a:pt x="5640081" y="4149378"/>
                  <a:pt x="5655449" y="4172430"/>
                </a:cubicBezTo>
                <a:cubicBezTo>
                  <a:pt x="5660572" y="4180114"/>
                  <a:pt x="5664287" y="4188952"/>
                  <a:pt x="5670817" y="4195482"/>
                </a:cubicBezTo>
                <a:cubicBezTo>
                  <a:pt x="5688746" y="4213412"/>
                  <a:pt x="5708549" y="4229646"/>
                  <a:pt x="5724605" y="4249271"/>
                </a:cubicBezTo>
                <a:cubicBezTo>
                  <a:pt x="5731858" y="4258136"/>
                  <a:pt x="5732817" y="4271062"/>
                  <a:pt x="5739973" y="4280007"/>
                </a:cubicBezTo>
                <a:cubicBezTo>
                  <a:pt x="5753550" y="4296978"/>
                  <a:pt x="5771638" y="4309867"/>
                  <a:pt x="5786077" y="4326111"/>
                </a:cubicBezTo>
                <a:cubicBezTo>
                  <a:pt x="5792212" y="4333013"/>
                  <a:pt x="5795984" y="4341716"/>
                  <a:pt x="5801445" y="4349163"/>
                </a:cubicBezTo>
                <a:cubicBezTo>
                  <a:pt x="5824166" y="4380145"/>
                  <a:pt x="5847110" y="4410970"/>
                  <a:pt x="5870602" y="4441372"/>
                </a:cubicBezTo>
                <a:cubicBezTo>
                  <a:pt x="5890658" y="4467327"/>
                  <a:pt x="5913879" y="4490920"/>
                  <a:pt x="5932074" y="4518212"/>
                </a:cubicBezTo>
                <a:cubicBezTo>
                  <a:pt x="5937197" y="4525896"/>
                  <a:pt x="5941432" y="4534252"/>
                  <a:pt x="5947442" y="4541264"/>
                </a:cubicBezTo>
                <a:cubicBezTo>
                  <a:pt x="6188599" y="4822613"/>
                  <a:pt x="5971289" y="4572795"/>
                  <a:pt x="6147227" y="4748733"/>
                </a:cubicBezTo>
                <a:cubicBezTo>
                  <a:pt x="6166480" y="4767986"/>
                  <a:pt x="6181762" y="4790952"/>
                  <a:pt x="6201015" y="4810205"/>
                </a:cubicBezTo>
                <a:cubicBezTo>
                  <a:pt x="6210071" y="4819261"/>
                  <a:pt x="6222389" y="4824519"/>
                  <a:pt x="6231751" y="4833257"/>
                </a:cubicBezTo>
                <a:cubicBezTo>
                  <a:pt x="6260880" y="4860444"/>
                  <a:pt x="6282487" y="4896664"/>
                  <a:pt x="6316276" y="4917782"/>
                </a:cubicBezTo>
                <a:cubicBezTo>
                  <a:pt x="6354797" y="4941857"/>
                  <a:pt x="6433889" y="4989292"/>
                  <a:pt x="6462272" y="5017674"/>
                </a:cubicBezTo>
                <a:cubicBezTo>
                  <a:pt x="6539827" y="5095228"/>
                  <a:pt x="6594076" y="5152317"/>
                  <a:pt x="6685109" y="5225143"/>
                </a:cubicBezTo>
                <a:cubicBezTo>
                  <a:pt x="6723529" y="5255879"/>
                  <a:pt x="6770849" y="5277990"/>
                  <a:pt x="6800370" y="5317351"/>
                </a:cubicBezTo>
                <a:cubicBezTo>
                  <a:pt x="6808054" y="5327596"/>
                  <a:pt x="6813744" y="5339699"/>
                  <a:pt x="6823422" y="5348087"/>
                </a:cubicBezTo>
                <a:cubicBezTo>
                  <a:pt x="6852456" y="5373250"/>
                  <a:pt x="6884242" y="5395088"/>
                  <a:pt x="6915630" y="5417244"/>
                </a:cubicBezTo>
                <a:cubicBezTo>
                  <a:pt x="6927831" y="5425857"/>
                  <a:pt x="6942306" y="5431069"/>
                  <a:pt x="6954050" y="5440296"/>
                </a:cubicBezTo>
                <a:cubicBezTo>
                  <a:pt x="6978302" y="5459351"/>
                  <a:pt x="6999513" y="5482023"/>
                  <a:pt x="7023207" y="5501768"/>
                </a:cubicBezTo>
                <a:cubicBezTo>
                  <a:pt x="7045642" y="5520464"/>
                  <a:pt x="7069820" y="5536991"/>
                  <a:pt x="7092363" y="5555556"/>
                </a:cubicBezTo>
                <a:cubicBezTo>
                  <a:pt x="7113381" y="5572865"/>
                  <a:pt x="7132817" y="5592036"/>
                  <a:pt x="7153835" y="5609345"/>
                </a:cubicBezTo>
                <a:cubicBezTo>
                  <a:pt x="7176378" y="5627910"/>
                  <a:pt x="7200557" y="5644437"/>
                  <a:pt x="7222992" y="5663133"/>
                </a:cubicBezTo>
                <a:cubicBezTo>
                  <a:pt x="7231340" y="5670090"/>
                  <a:pt x="7237610" y="5679332"/>
                  <a:pt x="7246044" y="5686185"/>
                </a:cubicBezTo>
                <a:cubicBezTo>
                  <a:pt x="7278648" y="5712676"/>
                  <a:pt x="7314538" y="5735116"/>
                  <a:pt x="7345936" y="5763025"/>
                </a:cubicBezTo>
                <a:cubicBezTo>
                  <a:pt x="7368988" y="5783516"/>
                  <a:pt x="7393284" y="5802689"/>
                  <a:pt x="7415093" y="5824498"/>
                </a:cubicBezTo>
                <a:cubicBezTo>
                  <a:pt x="7424149" y="5833554"/>
                  <a:pt x="7428307" y="5847035"/>
                  <a:pt x="7438145" y="5855234"/>
                </a:cubicBezTo>
                <a:cubicBezTo>
                  <a:pt x="7497823" y="5904966"/>
                  <a:pt x="7503117" y="5893426"/>
                  <a:pt x="7561089" y="5932074"/>
                </a:cubicBezTo>
                <a:cubicBezTo>
                  <a:pt x="7574735" y="5941171"/>
                  <a:pt x="7584669" y="5955827"/>
                  <a:pt x="7599509" y="5962810"/>
                </a:cubicBezTo>
                <a:cubicBezTo>
                  <a:pt x="7628824" y="5976605"/>
                  <a:pt x="7663588" y="5977472"/>
                  <a:pt x="7691718" y="5993546"/>
                </a:cubicBezTo>
                <a:cubicBezTo>
                  <a:pt x="7803687" y="6057528"/>
                  <a:pt x="7684721" y="5995987"/>
                  <a:pt x="7806978" y="6039651"/>
                </a:cubicBezTo>
                <a:cubicBezTo>
                  <a:pt x="7936578" y="6085938"/>
                  <a:pt x="7790898" y="6047157"/>
                  <a:pt x="7883819" y="6070387"/>
                </a:cubicBezTo>
                <a:cubicBezTo>
                  <a:pt x="7899187" y="6080632"/>
                  <a:pt x="7913626" y="6092431"/>
                  <a:pt x="7929923" y="6101123"/>
                </a:cubicBezTo>
                <a:cubicBezTo>
                  <a:pt x="7952181" y="6112994"/>
                  <a:pt x="7977797" y="6118316"/>
                  <a:pt x="7999079" y="6131859"/>
                </a:cubicBezTo>
                <a:cubicBezTo>
                  <a:pt x="8006870" y="6136817"/>
                  <a:pt x="8006187" y="6150781"/>
                  <a:pt x="8014447" y="6154911"/>
                </a:cubicBezTo>
                <a:cubicBezTo>
                  <a:pt x="8043426" y="6169400"/>
                  <a:pt x="8077678" y="6171158"/>
                  <a:pt x="8106656" y="6185647"/>
                </a:cubicBezTo>
                <a:cubicBezTo>
                  <a:pt x="8122024" y="6193331"/>
                  <a:pt x="8137059" y="6201721"/>
                  <a:pt x="8152760" y="6208699"/>
                </a:cubicBezTo>
                <a:cubicBezTo>
                  <a:pt x="8184097" y="6222627"/>
                  <a:pt x="8176467" y="6210170"/>
                  <a:pt x="8214232" y="6231751"/>
                </a:cubicBezTo>
                <a:cubicBezTo>
                  <a:pt x="8313900" y="6288705"/>
                  <a:pt x="8252718" y="6264338"/>
                  <a:pt x="8344861" y="6323960"/>
                </a:cubicBezTo>
                <a:cubicBezTo>
                  <a:pt x="8367001" y="6338286"/>
                  <a:pt x="8391404" y="6348812"/>
                  <a:pt x="8414017" y="6362380"/>
                </a:cubicBezTo>
                <a:cubicBezTo>
                  <a:pt x="8442654" y="6379562"/>
                  <a:pt x="8470449" y="6398109"/>
                  <a:pt x="8498541" y="6416168"/>
                </a:cubicBezTo>
                <a:cubicBezTo>
                  <a:pt x="8506309" y="6421162"/>
                  <a:pt x="8513018" y="6428106"/>
                  <a:pt x="8521593" y="6431536"/>
                </a:cubicBezTo>
                <a:cubicBezTo>
                  <a:pt x="8534400" y="6436659"/>
                  <a:pt x="8547677" y="6440735"/>
                  <a:pt x="8560014" y="6446904"/>
                </a:cubicBezTo>
                <a:cubicBezTo>
                  <a:pt x="8600661" y="6467227"/>
                  <a:pt x="8566471" y="6457004"/>
                  <a:pt x="8606118" y="6485324"/>
                </a:cubicBezTo>
                <a:cubicBezTo>
                  <a:pt x="8615439" y="6491982"/>
                  <a:pt x="8626609" y="6495570"/>
                  <a:pt x="8636854" y="6500693"/>
                </a:cubicBezTo>
                <a:cubicBezTo>
                  <a:pt x="8647099" y="6513500"/>
                  <a:pt x="8655400" y="6528142"/>
                  <a:pt x="8667590" y="6539113"/>
                </a:cubicBezTo>
                <a:cubicBezTo>
                  <a:pt x="8681319" y="6551469"/>
                  <a:pt x="8698918" y="6558767"/>
                  <a:pt x="8713694" y="6569849"/>
                </a:cubicBezTo>
                <a:cubicBezTo>
                  <a:pt x="8720654" y="6575069"/>
                  <a:pt x="8756247" y="6602651"/>
                  <a:pt x="8767482" y="6608269"/>
                </a:cubicBezTo>
                <a:cubicBezTo>
                  <a:pt x="8774727" y="6611891"/>
                  <a:pt x="8782851" y="6613392"/>
                  <a:pt x="8790535" y="6615953"/>
                </a:cubicBezTo>
                <a:cubicBezTo>
                  <a:pt x="8856599" y="6659996"/>
                  <a:pt x="8773013" y="6607192"/>
                  <a:pt x="8836639" y="6639005"/>
                </a:cubicBezTo>
                <a:cubicBezTo>
                  <a:pt x="8844899" y="6643135"/>
                  <a:pt x="8851117" y="6650943"/>
                  <a:pt x="8859691" y="6654373"/>
                </a:cubicBezTo>
                <a:cubicBezTo>
                  <a:pt x="8877004" y="6661298"/>
                  <a:pt x="8896075" y="6663047"/>
                  <a:pt x="8913479" y="6669741"/>
                </a:cubicBezTo>
                <a:cubicBezTo>
                  <a:pt x="8929516" y="6675909"/>
                  <a:pt x="8943402" y="6687014"/>
                  <a:pt x="8959583" y="6692793"/>
                </a:cubicBezTo>
                <a:cubicBezTo>
                  <a:pt x="9023541" y="6715635"/>
                  <a:pt x="9021056" y="6686208"/>
                  <a:pt x="9021056" y="6715845"/>
                </a:cubicBezTo>
              </a:path>
            </a:pathLst>
          </a:custGeom>
          <a:ln w="60325">
            <a:solidFill>
              <a:srgbClr val="C00000"/>
            </a:solidFill>
            <a:headEnd type="none"/>
            <a:tailEnd type="arrow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ym typeface="Mathematica1" pitchFamily="2" charset="2"/>
              </a:rPr>
              <a:t></a:t>
            </a:r>
            <a:r>
              <a:rPr lang="en-US" sz="4000" i="1" dirty="0" smtClean="0">
                <a:sym typeface="Mathematica1" pitchFamily="2" charset="2"/>
              </a:rPr>
              <a:t>2.1</a:t>
            </a:r>
            <a:r>
              <a:rPr lang="en-US" sz="4000" dirty="0" smtClean="0">
                <a:sym typeface="Mathematica1" pitchFamily="2" charset="2"/>
              </a:rPr>
              <a:t>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99.99%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Percentage of shortest greedy paths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100%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links or nodes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99%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95%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Internet)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97%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Average stretch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1.1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links: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90%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75%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“Very random”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Classical random graphs (</a:t>
            </a:r>
            <a:r>
              <a:rPr lang="en-US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Erd</a:t>
            </a:r>
            <a:r>
              <a:rPr lang="hu-H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ő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s-</a:t>
            </a:r>
            <a:r>
              <a:rPr lang="en-US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Rényi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 each node pair with probability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Soft version of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-regular graphs (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</a:t>
            </a:r>
            <a:r>
              <a:rPr lang="en-US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Np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Maximum-entropy graphs of size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and expected average degree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endParaRPr lang="en-US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10229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Success ratio in random graphs</a:t>
            </a:r>
            <a:endParaRPr lang="en-US" sz="4000">
              <a:sym typeface="Mathematica1" pitchFamily="2" charset="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Random graphs with expected </a:t>
            </a:r>
            <a:r>
              <a:rPr lang="en-US" i="1" dirty="0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) (</a:t>
            </a:r>
            <a:r>
              <a:rPr lang="en-US" dirty="0">
                <a:sym typeface="Mathematica1" pitchFamily="2" charset="2"/>
              </a:rPr>
              <a:t>2.1</a:t>
            </a:r>
            <a:r>
              <a:rPr lang="en-US" dirty="0">
                <a:latin typeface="Times New Roman" pitchFamily="18" charset="0"/>
              </a:rPr>
              <a:t>)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</a:t>
            </a:r>
            <a:r>
              <a:rPr lang="en-US" i="1" dirty="0">
                <a:latin typeface="Times New Roman" pitchFamily="18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30%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No angular coordinates; node degree gradient only</a:t>
            </a:r>
          </a:p>
          <a:p>
            <a:r>
              <a:rPr lang="en-US" dirty="0" smtClean="0">
                <a:latin typeface="Times New Roman" pitchFamily="18" charset="0"/>
              </a:rPr>
              <a:t>Classical </a:t>
            </a:r>
            <a:r>
              <a:rPr lang="en-US" dirty="0">
                <a:latin typeface="Times New Roman" pitchFamily="18" charset="0"/>
              </a:rPr>
              <a:t>random graphs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0.17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No radial coordinates; the connection probability does not depend on any distances at all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picture</a:t>
            </a:r>
            <a:endParaRPr lang="ru-RU" dirty="0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ru-RU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0772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New </a:t>
            </a:r>
            <a:r>
              <a:rPr lang="en-US" sz="2000" b="1" dirty="0" smtClean="0"/>
              <a:t>geometric </a:t>
            </a:r>
            <a:r>
              <a:rPr lang="en-US" sz="2000" b="1" dirty="0"/>
              <a:t>framework</a:t>
            </a:r>
            <a:r>
              <a:rPr lang="en-US" sz="2000" dirty="0"/>
              <a:t> to study the structure and function of </a:t>
            </a:r>
            <a:r>
              <a:rPr lang="en-US" sz="2000" dirty="0" smtClean="0"/>
              <a:t>large real networks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natural (no “enforcement” on our side) explanation of two </a:t>
            </a:r>
            <a:r>
              <a:rPr lang="en-US" sz="2000" dirty="0" smtClean="0"/>
              <a:t>universal </a:t>
            </a:r>
            <a:r>
              <a:rPr lang="en-US" sz="2000" dirty="0"/>
              <a:t>structural properties of </a:t>
            </a:r>
            <a:r>
              <a:rPr lang="en-US" sz="2000" dirty="0" smtClean="0"/>
              <a:t>these networks </a:t>
            </a:r>
            <a:r>
              <a:rPr lang="en-US" sz="2000" dirty="0"/>
              <a:t>(</a:t>
            </a:r>
            <a:r>
              <a:rPr lang="en-US" sz="2000" b="1" dirty="0"/>
              <a:t>scale-free degree distribution and strong clustering</a:t>
            </a:r>
            <a:r>
              <a:rPr lang="en-US" sz="2000" dirty="0"/>
              <a:t>) as consequences of </a:t>
            </a:r>
            <a:r>
              <a:rPr lang="en-US" sz="2000" dirty="0" smtClean="0"/>
              <a:t>a latent </a:t>
            </a:r>
            <a:r>
              <a:rPr lang="en-US" sz="2000" dirty="0"/>
              <a:t>hyperbolic geometry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admits a standard statistical physics approach (</a:t>
            </a:r>
            <a:r>
              <a:rPr lang="en-US" sz="2000" b="1" dirty="0"/>
              <a:t>exponential random graphs</a:t>
            </a:r>
            <a:r>
              <a:rPr lang="en-US" sz="2000" dirty="0"/>
              <a:t>), interpreting auxiliary fields as linear function of hyperbolic distances/energies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</a:t>
            </a:r>
            <a:r>
              <a:rPr lang="en-US" sz="2000" dirty="0" smtClean="0"/>
              <a:t>subsumes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/>
              <a:t>classical </a:t>
            </a:r>
            <a:r>
              <a:rPr lang="en-US" sz="1600" b="1" dirty="0"/>
              <a:t>random </a:t>
            </a:r>
            <a:r>
              <a:rPr lang="en-US" sz="1600" b="1" dirty="0" smtClean="0"/>
              <a:t>graphs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/>
              <a:t>random </a:t>
            </a:r>
            <a:r>
              <a:rPr lang="en-US" sz="1600" b="1" dirty="0"/>
              <a:t>geometric </a:t>
            </a:r>
            <a:r>
              <a:rPr lang="en-US" sz="1600" b="1" dirty="0" smtClean="0"/>
              <a:t>graphs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/>
              <a:t>random graph with expected degree distributions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/>
              <a:t>preferential attachment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2000" dirty="0"/>
              <a:t>as limiting cases with degenerate geometric </a:t>
            </a:r>
            <a:r>
              <a:rPr lang="en-US" sz="2000" dirty="0" smtClean="0"/>
              <a:t>structures</a:t>
            </a: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framework explains how the </a:t>
            </a:r>
            <a:r>
              <a:rPr lang="en-US" sz="2000" b="1" dirty="0" smtClean="0"/>
              <a:t>structure</a:t>
            </a:r>
            <a:r>
              <a:rPr lang="en-US" sz="2000" dirty="0" smtClean="0"/>
              <a:t> </a:t>
            </a:r>
            <a:r>
              <a:rPr lang="en-US" sz="2000" dirty="0"/>
              <a:t>of complex networks ensures the maximum efficiency of </a:t>
            </a:r>
            <a:r>
              <a:rPr lang="en-US" sz="2000" dirty="0" smtClean="0"/>
              <a:t>their </a:t>
            </a:r>
            <a:r>
              <a:rPr lang="en-US" sz="2000" b="1" dirty="0" smtClean="0"/>
              <a:t>function</a:t>
            </a:r>
            <a:r>
              <a:rPr lang="en-US" sz="2000" dirty="0" smtClean="0"/>
              <a:t> –</a:t>
            </a:r>
            <a:br>
              <a:rPr lang="en-US" sz="2000" dirty="0" smtClean="0"/>
            </a:br>
            <a:r>
              <a:rPr lang="en-US" sz="2000" dirty="0" smtClean="0"/>
              <a:t>optimal information propagation </a:t>
            </a:r>
            <a:r>
              <a:rPr lang="en-US" sz="2000" dirty="0"/>
              <a:t>without global </a:t>
            </a:r>
            <a:r>
              <a:rPr lang="en-US" sz="2000" dirty="0" smtClean="0"/>
              <a:t>knowledge</a:t>
            </a:r>
            <a:br>
              <a:rPr lang="en-US" sz="2000" dirty="0" smtClean="0"/>
            </a:br>
            <a:r>
              <a:rPr lang="en-US" sz="2000" dirty="0" smtClean="0"/>
              <a:t>of the network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Conclusions</a:t>
            </a:r>
            <a:endParaRPr lang="ru-RU" sz="40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Theory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A step forward to write down the equations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governing the dynamics of large networks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Applications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A step forward to be able to predict and, consequently, control the dynamics of large networks</a:t>
            </a:r>
          </a:p>
          <a:p>
            <a:pPr lvl="1">
              <a:lnSpc>
                <a:spcPct val="80000"/>
              </a:lnSpc>
            </a:pPr>
            <a:r>
              <a:rPr lang="en-US" sz="2400" b="1" i="1" dirty="0" smtClean="0">
                <a:solidFill>
                  <a:srgbClr val="008000"/>
                </a:solidFill>
              </a:rPr>
              <a:t>Soft</a:t>
            </a:r>
            <a:r>
              <a:rPr lang="en-US" sz="2400" dirty="0" smtClean="0">
                <a:solidFill>
                  <a:srgbClr val="008000"/>
                </a:solidFill>
              </a:rPr>
              <a:t> community detection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Navigability analysis provides clues to </a:t>
            </a:r>
            <a:r>
              <a:rPr lang="en-US" sz="2400" dirty="0">
                <a:solidFill>
                  <a:srgbClr val="008000"/>
                </a:solidFill>
              </a:rPr>
              <a:t>what drives </a:t>
            </a:r>
            <a:r>
              <a:rPr lang="en-US" sz="2400" dirty="0" smtClean="0">
                <a:solidFill>
                  <a:srgbClr val="008000"/>
                </a:solidFill>
              </a:rPr>
              <a:t>signaling/information-flow paths in </a:t>
            </a:r>
            <a:r>
              <a:rPr lang="en-US" sz="2400" dirty="0">
                <a:solidFill>
                  <a:srgbClr val="008000"/>
                </a:solidFill>
              </a:rPr>
              <a:t>networks, and what network perturbations </a:t>
            </a:r>
            <a:r>
              <a:rPr lang="en-US" sz="2400" dirty="0" smtClean="0">
                <a:solidFill>
                  <a:srgbClr val="008000"/>
                </a:solidFill>
              </a:rPr>
              <a:t>may drive such signaling </a:t>
            </a:r>
            <a:r>
              <a:rPr lang="en-US" sz="2400" dirty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failures (such as cancer or autism)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Optimal (as efficient as theoretically possible)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routing algorithms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800080"/>
                </a:solidFill>
              </a:rPr>
              <a:t>In the Internet, scalable routing has been a long-standing vital practical problem that could not be solved by any other methods for decades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Heterogeneity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k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n-US" sz="2000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0407" name="Picture 7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“Less random”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Random graphs with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expected node degree distributions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Assign to each node a random variable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drawn from a desired distribution, e.g.,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() ~ 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</a:t>
            </a:r>
            <a:endParaRPr lang="en-US" baseline="30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 each node pair with probability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~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endParaRPr lang="en-US" i="1" baseline="30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Soft version of the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configuration model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Maximum-entropy graphs of size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and expected degree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distribution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()</a:t>
            </a:r>
            <a:endParaRPr lang="en-US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32546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7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10</a:t>
            </a:r>
            <a:r>
              <a:rPr lang="en-US" sz="2000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4</a:t>
            </a:r>
            <a:endParaRPr lang="ru-RU" sz="2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40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geometric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compact region in a Euclidean space, e.g., a circle of radius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Sprinkle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nodes into it via the Poisson point process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each pair of nodes if the distance between them is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49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8005</TotalTime>
  <Words>692</Words>
  <Application>Microsoft Office PowerPoint</Application>
  <PresentationFormat>On-screen Show (4:3)</PresentationFormat>
  <Paragraphs>200</Paragraphs>
  <Slides>54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Mathematica1</vt:lpstr>
      <vt:lpstr>Default Design</vt:lpstr>
      <vt:lpstr>Equation</vt:lpstr>
      <vt:lpstr>Hyperbolic Geometry of Large Networks</vt:lpstr>
      <vt:lpstr>Large networks</vt:lpstr>
      <vt:lpstr>PowerPoint Presentation</vt:lpstr>
      <vt:lpstr>PowerPoint Presentation</vt:lpstr>
      <vt:lpstr>“Very random” graphs</vt:lpstr>
      <vt:lpstr>Heterogeneity</vt:lpstr>
      <vt:lpstr>“Less random” graphs</vt:lpstr>
      <vt:lpstr>Clustering</vt:lpstr>
      <vt:lpstr>Random geometric graphs</vt:lpstr>
      <vt:lpstr>Heterogeneity lost</vt:lpstr>
      <vt:lpstr>Strong heterogeneity and clustering as common properties of large networks</vt:lpstr>
      <vt:lpstr>Any other common properties?</vt:lpstr>
      <vt:lpstr>Hyperbolic geometric graphs</vt:lpstr>
      <vt:lpstr>Succeeded finally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Fermi-Dirac connection probability</vt:lpstr>
      <vt:lpstr>Curvature and temperature</vt:lpstr>
      <vt:lpstr>Limiting cases</vt:lpstr>
      <vt:lpstr>Network growth dynamics</vt:lpstr>
      <vt:lpstr>PowerPoint Presentation</vt:lpstr>
      <vt:lpstr>PowerPoint Presentation</vt:lpstr>
      <vt:lpstr>Limiting cases</vt:lpstr>
      <vt:lpstr>Validation</vt:lpstr>
      <vt:lpstr>Internet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efficiency and robustness (2.1)</vt:lpstr>
      <vt:lpstr>Navigation efficiency and robustness  (Internet)</vt:lpstr>
      <vt:lpstr>Success ratio in random graphs</vt:lpstr>
      <vt:lpstr>Take-home picture</vt:lpstr>
      <vt:lpstr>Summary</vt:lpstr>
      <vt:lpstr>Conclusions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Alex Ma</cp:lastModifiedBy>
  <cp:revision>127</cp:revision>
  <dcterms:created xsi:type="dcterms:W3CDTF">2010-05-04T21:28:01Z</dcterms:created>
  <dcterms:modified xsi:type="dcterms:W3CDTF">2012-03-27T18:45:28Z</dcterms:modified>
</cp:coreProperties>
</file>