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0"/>
  </p:notesMasterIdLst>
  <p:sldIdLst>
    <p:sldId id="374" r:id="rId2"/>
    <p:sldId id="436" r:id="rId3"/>
    <p:sldId id="439" r:id="rId4"/>
    <p:sldId id="441" r:id="rId5"/>
    <p:sldId id="442" r:id="rId6"/>
    <p:sldId id="437" r:id="rId7"/>
    <p:sldId id="443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4" r:id="rId16"/>
    <p:sldId id="452" r:id="rId17"/>
    <p:sldId id="453" r:id="rId18"/>
    <p:sldId id="455" r:id="rId19"/>
    <p:sldId id="456" r:id="rId20"/>
    <p:sldId id="458" r:id="rId21"/>
    <p:sldId id="460" r:id="rId22"/>
    <p:sldId id="461" r:id="rId23"/>
    <p:sldId id="462" r:id="rId24"/>
    <p:sldId id="463" r:id="rId25"/>
    <p:sldId id="258" r:id="rId26"/>
    <p:sldId id="384" r:id="rId27"/>
    <p:sldId id="265" r:id="rId28"/>
    <p:sldId id="266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423" r:id="rId38"/>
    <p:sldId id="465" r:id="rId39"/>
    <p:sldId id="466" r:id="rId40"/>
    <p:sldId id="467" r:id="rId41"/>
    <p:sldId id="472" r:id="rId42"/>
    <p:sldId id="475" r:id="rId43"/>
    <p:sldId id="469" r:id="rId44"/>
    <p:sldId id="470" r:id="rId45"/>
    <p:sldId id="471" r:id="rId46"/>
    <p:sldId id="473" r:id="rId47"/>
    <p:sldId id="474" r:id="rId48"/>
    <p:sldId id="359" r:id="rId49"/>
  </p:sldIdLst>
  <p:sldSz cx="9144000" cy="6858000" type="screen4x3"/>
  <p:notesSz cx="6858000" cy="9144000"/>
  <p:embeddedFontLst>
    <p:embeddedFont>
      <p:font typeface="Cambria Math" pitchFamily="18" charset="0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Mathematica1" pitchFamily="2" charset="2"/>
      <p:regular r:id="rId56"/>
      <p:bold r:id="rId5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3300"/>
    <a:srgbClr val="80FFFF"/>
    <a:srgbClr val="008000"/>
    <a:srgbClr val="00FFFF"/>
    <a:srgbClr val="000066"/>
    <a:srgbClr val="800080"/>
    <a:srgbClr val="660066"/>
    <a:srgbClr val="663300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howGuides="1">
      <p:cViewPr varScale="1">
        <p:scale>
          <a:sx n="128" d="100"/>
          <a:sy n="128" d="100"/>
        </p:scale>
        <p:origin x="-3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ECAF-4177-4A7F-A050-1C0D5484E7D5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5C4B-78B2-49E8-AE22-CA6DCF76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Scale%20of%20Universe.ht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Scale%20of%20Universe.ht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96975"/>
            <a:ext cx="9144000" cy="1470025"/>
          </a:xfrm>
        </p:spPr>
        <p:txBody>
          <a:bodyPr/>
          <a:lstStyle/>
          <a:p>
            <a:r>
              <a:rPr lang="en-US" sz="4000" dirty="0"/>
              <a:t>Large graphs in </a:t>
            </a:r>
            <a:r>
              <a:rPr lang="en-US" sz="4000" dirty="0" smtClean="0"/>
              <a:t>physics:</a:t>
            </a:r>
            <a:br>
              <a:rPr lang="en-US" sz="4000" dirty="0" smtClean="0"/>
            </a:br>
            <a:r>
              <a:rPr lang="en-US" sz="4000" dirty="0" smtClean="0"/>
              <a:t>From </a:t>
            </a:r>
            <a:r>
              <a:rPr lang="en-US" sz="4000" dirty="0"/>
              <a:t>statistical mechanics of networks </a:t>
            </a:r>
            <a:r>
              <a:rPr lang="en-US" sz="4000" dirty="0" smtClean="0"/>
              <a:t>to quantum </a:t>
            </a:r>
            <a:r>
              <a:rPr lang="en-US" sz="4000" dirty="0"/>
              <a:t>cosmology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UCSD/CAIDA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 smtClean="0"/>
              <a:t>University of Houston, November 2012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5658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413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of trust (PGP graph)</a:t>
            </a:r>
            <a:endParaRPr lang="ru-RU" dirty="0"/>
          </a:p>
        </p:txBody>
      </p:sp>
      <p:pic>
        <p:nvPicPr>
          <p:cNvPr id="119810" name="Picture 2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0"/>
            <a:ext cx="934517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Program Files (x86)\Microsoft Office\MEDIA\CAGCAT10\j0292020.wmf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2514600"/>
            <a:ext cx="934517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133600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User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2133600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User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28800" y="3429000"/>
            <a:ext cx="10358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Data </a:t>
            </a:r>
            <a:r>
              <a:rPr lang="en-US" dirty="0" smtClean="0"/>
              <a:t>A</a:t>
            </a: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sz="1000" i="0" dirty="0" smtClean="0"/>
              <a:t>Email address,</a:t>
            </a:r>
            <a:br>
              <a:rPr lang="en-US" sz="1000" i="0" dirty="0" smtClean="0"/>
            </a:br>
            <a:r>
              <a:rPr lang="en-US" sz="1000" i="0" dirty="0" smtClean="0"/>
              <a:t>PGP certificate</a:t>
            </a:r>
            <a:endParaRPr lang="en-US" sz="1000" dirty="0"/>
          </a:p>
        </p:txBody>
      </p:sp>
      <p:cxnSp>
        <p:nvCxnSpPr>
          <p:cNvPr id="4" name="Straight Arrow Connector 3"/>
          <p:cNvCxnSpPr>
            <a:stCxn id="119810" idx="3"/>
            <a:endCxn id="13" idx="3"/>
          </p:cNvCxnSpPr>
          <p:nvPr/>
        </p:nvCxnSpPr>
        <p:spPr bwMode="auto">
          <a:xfrm>
            <a:off x="2763317" y="2958084"/>
            <a:ext cx="36374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4155435" y="2497560"/>
            <a:ext cx="873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/>
              <a:t>Trust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505200" y="303223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User </a:t>
            </a:r>
            <a:r>
              <a:rPr lang="en-US" dirty="0" smtClean="0"/>
              <a:t>A</a:t>
            </a:r>
            <a:r>
              <a:rPr lang="en-US" i="0" dirty="0" smtClean="0"/>
              <a:t> signs data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00800" y="3437692"/>
            <a:ext cx="10358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Data </a:t>
            </a:r>
            <a:r>
              <a:rPr lang="en-US" dirty="0" smtClean="0"/>
              <a:t>B</a:t>
            </a: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sz="1000" i="0" dirty="0" smtClean="0"/>
              <a:t>Email address,</a:t>
            </a:r>
            <a:br>
              <a:rPr lang="en-US" sz="1000" i="0" dirty="0" smtClean="0"/>
            </a:br>
            <a:r>
              <a:rPr lang="en-US" sz="1000" i="0" dirty="0" smtClean="0"/>
              <a:t>PGP certificate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76733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(fMRI graph)</a:t>
            </a:r>
            <a:endParaRPr lang="ru-RU" dirty="0"/>
          </a:p>
        </p:txBody>
      </p:sp>
      <p:pic>
        <p:nvPicPr>
          <p:cNvPr id="120834" name="Picture 2" descr="BOLD im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 bwMode="auto">
          <a:xfrm>
            <a:off x="5317071" y="2741279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898366" y="2265736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203166" y="2418136"/>
            <a:ext cx="1113905" cy="47554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1412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hlinkClick r:id="rId2" action="ppaction://hlinkfile"/>
              </a:rPr>
              <a:t>Universe (causal set)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4931" name="Picture 3" descr="C:\Users\Administrator\Documents\My Documents\work\talks\houston12\fig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" y="1601788"/>
            <a:ext cx="9147403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7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hlinkClick r:id="rId2" action="ppaction://hlinkfile"/>
              </a:rPr>
              <a:t>Universe (causal set)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5954" name="Picture 2" descr="C:\Users\Administrator\Documents\My Documents\work\talks\houston12\fig1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9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 Sitter spacetime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A50021"/>
                    </a:solidFill>
                  </a:rPr>
                  <a:t>The universe is accelerating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</a:rPr>
                  <a:t>Dark energy (73%) is an explanation</a:t>
                </a:r>
              </a:p>
              <a:p>
                <a:r>
                  <a:rPr lang="en-US" dirty="0" smtClean="0">
                    <a:solidFill>
                      <a:srgbClr val="000066"/>
                    </a:solidFill>
                  </a:rPr>
                  <a:t>Remove all matter from the universe</a:t>
                </a:r>
              </a:p>
              <a:p>
                <a:pPr lvl="1"/>
                <a:r>
                  <a:rPr lang="en-US" dirty="0">
                    <a:solidFill>
                      <a:srgbClr val="000066"/>
                    </a:solidFill>
                  </a:rPr>
                  <a:t>Dark matter (23%)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</a:rPr>
                  <a:t>Observable matter (4%)</a:t>
                </a:r>
              </a:p>
              <a:p>
                <a:r>
                  <a:rPr lang="en-US" dirty="0" smtClean="0">
                    <a:solidFill>
                      <a:srgbClr val="800080"/>
                    </a:solidFill>
                  </a:rPr>
                  <a:t>Obtain de Sitter spacetime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</a:rPr>
                  <a:t>Solution to Einstein’s field equations for an empty universe with positive vacuum energy (cosmological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800080"/>
                        </a:solidFill>
                        <a:latin typeface="Cambria Math"/>
                      </a:rPr>
                      <m:t>Λ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rgbClr val="80008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8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058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Administrator\Documents\My Documents\work\talks\houston12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"/>
            <a:ext cx="8839200" cy="6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1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Administrator\Documents\My Documents\work\talks\houston12\fig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" y="11525"/>
            <a:ext cx="9145282" cy="66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166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7637" name="Group 6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94152689"/>
                  </p:ext>
                </p:extLst>
              </p:nvPr>
            </p:nvGraphicFramePr>
            <p:xfrm>
              <a:off x="1295400" y="76200"/>
              <a:ext cx="6477000" cy="6762435"/>
            </p:xfrm>
            <a:graphic>
              <a:graphicData uri="http://schemas.openxmlformats.org/drawingml/2006/table">
                <a:tbl>
                  <a:tblPr/>
                  <a:tblGrid>
                    <a:gridCol w="2819400"/>
                    <a:gridCol w="2286000"/>
                    <a:gridCol w="1371600"/>
                  </a:tblGrid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Network</a:t>
                          </a:r>
                          <a:endParaRPr kumimoji="0" lang="ru-RU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Exponent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𝜸</m:t>
                              </m:r>
                            </m:oMath>
                          </a14:m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of</a:t>
                          </a:r>
                          <a:b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</a:br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degree distribution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𝒌</m:t>
                                  </m:r>
                                </m:e>
                              </m:d>
                              <m:r>
                                <a:rPr kumimoji="0" lang="en-US" sz="2000" b="1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 ~ </m:t>
                              </m:r>
                              <m:sSup>
                                <m:sSupPr>
                                  <m:ctrlP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𝜸</m:t>
                                  </m:r>
                                </m:sup>
                              </m:sSup>
                            </m:oMath>
                          </a14:m>
                          <a:endParaRPr kumimoji="0" lang="ru-RU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Average clustering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000" b="1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</m:acc>
                            </m:oMath>
                          </a14:m>
                          <a:endParaRPr kumimoji="0" lang="ru-RU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Internet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0.46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Trust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0.48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Brain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0.16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De Sitter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0.82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Air transportation</a:t>
                          </a:r>
                          <a:endParaRPr kumimoji="0" lang="ru-RU" sz="2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0.62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0007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Actor collaboration</a:t>
                          </a:r>
                          <a:endParaRPr kumimoji="0" lang="ru-RU" sz="2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2.3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0.78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Protein interaction</a:t>
                          </a:r>
                          <a:b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</a:b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 </a:t>
                          </a: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S. </a:t>
                          </a:r>
                          <a:r>
                            <a:rPr kumimoji="0" lang="en-US" sz="2000" b="0" i="1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cerevisiae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2.4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0.09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Metabolic</a:t>
                          </a:r>
                          <a:b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</a:b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 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E. coli </a:t>
                          </a:r>
                          <a:r>
                            <a:rPr kumimoji="0" lang="en-US" sz="2000" b="1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and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S. cerevisiae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0.67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Gene regulation</a:t>
                          </a:r>
                        </a:p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E. coli </a:t>
                          </a:r>
                          <a:r>
                            <a:rPr kumimoji="0" lang="en-US" sz="2000" b="1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and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S. cerevisiae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0.09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37637" name="Group 69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94152689"/>
                  </p:ext>
                </p:extLst>
              </p:nvPr>
            </p:nvGraphicFramePr>
            <p:xfrm>
              <a:off x="1295400" y="76200"/>
              <a:ext cx="6477000" cy="6762435"/>
            </p:xfrm>
            <a:graphic>
              <a:graphicData uri="http://schemas.openxmlformats.org/drawingml/2006/table">
                <a:tbl>
                  <a:tblPr/>
                  <a:tblGrid>
                    <a:gridCol w="2819400"/>
                    <a:gridCol w="2286000"/>
                    <a:gridCol w="1371600"/>
                  </a:tblGrid>
                  <a:tr h="1005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Network</a:t>
                          </a:r>
                          <a:endParaRPr kumimoji="0" lang="ru-RU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1">
                          <a:blip r:embed="rId2"/>
                          <a:stretch>
                            <a:fillRect l="-126133" t="-3030" r="-60267" b="-58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1">
                          <a:blip r:embed="rId2"/>
                          <a:stretch>
                            <a:fillRect l="-376889" t="-3030" r="-444" b="-583030"/>
                          </a:stretch>
                        </a:blipFill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Internet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0.46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Trust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0.48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Brain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0.16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De Sitter</a:t>
                          </a:r>
                          <a:endParaRPr kumimoji="0" lang="ru-RU" sz="2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0.82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5984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Air transportation</a:t>
                          </a:r>
                          <a:endParaRPr kumimoji="0" lang="ru-RU" sz="2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0.62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60007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Actor collaboration</a:t>
                          </a:r>
                          <a:endParaRPr kumimoji="0" lang="ru-RU" sz="2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2.3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0.78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Protein interaction</a:t>
                          </a:r>
                          <a:b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</a:br>
                          <a:r>
                            <a:rPr kumimoji="0" lang="en-US" sz="20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 </a:t>
                          </a: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S. </a:t>
                          </a:r>
                          <a:r>
                            <a:rPr kumimoji="0" lang="en-US" sz="2000" b="0" i="1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cerevisiae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2.4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0.09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Metabolic</a:t>
                          </a:r>
                          <a:b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</a:b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 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E. coli </a:t>
                          </a:r>
                          <a:r>
                            <a:rPr kumimoji="0" lang="en-US" sz="2000" b="1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and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S. cerevisiae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2.0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0.67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76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Gene regulation</a:t>
                          </a:r>
                        </a:p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E. coli </a:t>
                          </a:r>
                          <a:r>
                            <a:rPr kumimoji="0" lang="en-US" sz="2000" b="1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and</a:t>
                          </a: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 S. cerevisiae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2.1</a:t>
                          </a:r>
                          <a:endParaRPr kumimoji="0" lang="ru-RU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Pct val="85000"/>
                            <a:buFontTx/>
                            <a:buNone/>
                            <a:tabLst/>
                          </a:pPr>
                          <a:r>
                            <a:rPr kumimoji="0" 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</a:rPr>
                            <a:t>0.09</a:t>
                          </a:r>
                          <a:endParaRPr kumimoji="0" lang="ru-RU" sz="20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</a:endParaRPr>
                        </a:p>
                      </a:txBody>
                      <a:tcPr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38091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graphs</a:t>
            </a:r>
            <a:br>
              <a:rPr lang="en-US" dirty="0" smtClean="0"/>
            </a:br>
            <a:r>
              <a:rPr lang="en-US" dirty="0" smtClean="0"/>
              <a:t>with hidden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Given 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Assign to each node a random variable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drawn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)</a:t>
            </a:r>
            <a:endParaRPr lang="en-US" baseline="300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Connect 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each node pair with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i="1" baseline="30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36744" y="2752947"/>
                <a:ext cx="14425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744" y="2752947"/>
                <a:ext cx="144251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3863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mathdl.maa.org/images/cms_upload/Konigsberg_colour37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4196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628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19600" y="14478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419600" y="51054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>
            <a:stCxn id="7" idx="4"/>
            <a:endCxn id="2" idx="0"/>
          </p:cNvCxnSpPr>
          <p:nvPr/>
        </p:nvCxnSpPr>
        <p:spPr bwMode="auto">
          <a:xfrm>
            <a:off x="4572000" y="17526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572000" y="35814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2" idx="6"/>
          </p:cNvCxnSpPr>
          <p:nvPr/>
        </p:nvCxnSpPr>
        <p:spPr bwMode="auto">
          <a:xfrm>
            <a:off x="47244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urved Connector 16"/>
          <p:cNvCxnSpPr/>
          <p:nvPr/>
        </p:nvCxnSpPr>
        <p:spPr bwMode="auto">
          <a:xfrm rot="10800000" flipV="1">
            <a:off x="4419600" y="1600200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urved Connector 20"/>
          <p:cNvCxnSpPr/>
          <p:nvPr/>
        </p:nvCxnSpPr>
        <p:spPr bwMode="auto">
          <a:xfrm rot="10800000" flipV="1">
            <a:off x="4406900" y="3429001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8" idx="6"/>
            <a:endCxn id="6" idx="3"/>
          </p:cNvCxnSpPr>
          <p:nvPr/>
        </p:nvCxnSpPr>
        <p:spPr bwMode="auto">
          <a:xfrm flipV="1">
            <a:off x="4724400" y="3536763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7" idx="6"/>
            <a:endCxn id="6" idx="1"/>
          </p:cNvCxnSpPr>
          <p:nvPr/>
        </p:nvCxnSpPr>
        <p:spPr bwMode="auto">
          <a:xfrm>
            <a:off x="4724400" y="1600200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890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Classical random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 None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Poisson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𝑝𝑁</m:t>
                    </m:r>
                  </m:oMath>
                </a14:m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Weak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  <a:blipFill rotWithShape="1">
                <a:blip r:embed="rId2"/>
                <a:stretch>
                  <a:fillRect l="-2963" t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13606" y="2752947"/>
                <a:ext cx="4887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06" y="2752947"/>
                <a:ext cx="48878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Soft configuration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 Expected degrees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𝜅</m:t>
                    </m:r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 ~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Power law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rgbClr val="800080"/>
                        </a:solidFill>
                        <a:latin typeface="Cambria Math"/>
                        <a:cs typeface="Times New Roman" pitchFamily="18" charset="0"/>
                      </a:rPr>
                      <m:t> ~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800080"/>
                            </a:solidFill>
                            <a:latin typeface="Cambria Math"/>
                            <a:cs typeface="Times New Roman" pitchFamily="18" charset="0"/>
                          </a:rPr>
                          <m:t>𝛾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Weak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  <a:blipFill rotWithShape="1">
                <a:blip r:embed="rId2"/>
                <a:stretch>
                  <a:fillRect l="-2370" t="-2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𝜅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7099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89571" y="2747063"/>
                <a:ext cx="23368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𝜅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𝜅𝜅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571" y="2747063"/>
                <a:ext cx="233685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0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5029200" y="1600200"/>
            <a:ext cx="3657600" cy="3657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Random geometric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Given </a:t>
                </a:r>
                <a:r>
                  <a:rPr lang="en-US" i="1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nodes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Hidden variables: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Node coordinates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in a space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: uniform in the space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Connection probability: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𝜅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𝑅</m:t>
                        </m:r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𝜅</m:t>
                                </m:r>
                              </m:e>
                            </m:acc>
                            <m:r>
                              <a:rPr lang="en-US" i="1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cs typeface="Times New Roman" pitchFamily="18" charset="0"/>
                                      </a:rPr>
                                      <m:t>𝜅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i="1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Results:</a:t>
                </a:r>
              </a:p>
              <a:p>
                <a:pPr lvl="1"/>
                <a:r>
                  <a:rPr lang="en-US" dirty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Clustering:</a:t>
                </a:r>
                <a:br>
                  <a:rPr lang="en-US" dirty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Strong</a:t>
                </a:r>
                <a:endParaRPr lang="en-US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Degree distribution:</a:t>
                </a:r>
              </a:p>
              <a:p>
                <a:pPr lvl="2"/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Euclidean or spherical space:</a:t>
                </a:r>
                <a:b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800080"/>
                    </a:solidFill>
                    <a:latin typeface="Times New Roman" pitchFamily="18" charset="0"/>
                    <a:cs typeface="Times New Roman" pitchFamily="18" charset="0"/>
                  </a:rPr>
                  <a:t>Poisson</a:t>
                </a:r>
              </a:p>
              <a:p>
                <a:pPr lvl="2"/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Hyperbolic space:</a:t>
                </a:r>
                <a:b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Power law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724400"/>
              </a:xfrm>
              <a:blipFill rotWithShape="1">
                <a:blip r:embed="rId2"/>
                <a:stretch>
                  <a:fillRect l="-1481" t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 bwMode="auto">
          <a:xfrm>
            <a:off x="80772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3340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5" idx="6"/>
            <a:endCxn id="4" idx="2"/>
          </p:cNvCxnSpPr>
          <p:nvPr/>
        </p:nvCxnSpPr>
        <p:spPr bwMode="auto">
          <a:xfrm>
            <a:off x="56388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83" y="2600547"/>
                <a:ext cx="48763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85783" y="2600547"/>
                <a:ext cx="5806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783" y="2600547"/>
                <a:ext cx="580607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52500" y="2743200"/>
                <a:ext cx="21660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𝜅</m:t>
                              </m:r>
                            </m:e>
                          </m:acc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00" y="2743200"/>
                <a:ext cx="216604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of spaces</a:t>
            </a:r>
            <a:endParaRPr lang="en-US" sz="27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609600" y="2327275"/>
            <a:ext cx="404018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pic>
        <p:nvPicPr>
          <p:cNvPr id="129026" name="Picture 2" descr="C:\Users\Administrator\Documents\My Documents\work\talks\houston12\taxon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199"/>
            <a:ext cx="9144000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5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38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44196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628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19600" y="14478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419600" y="51054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>
            <a:stCxn id="7" idx="4"/>
            <a:endCxn id="2" idx="0"/>
          </p:cNvCxnSpPr>
          <p:nvPr/>
        </p:nvCxnSpPr>
        <p:spPr bwMode="auto">
          <a:xfrm>
            <a:off x="4572000" y="17526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572000" y="35814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2" idx="6"/>
          </p:cNvCxnSpPr>
          <p:nvPr/>
        </p:nvCxnSpPr>
        <p:spPr bwMode="auto">
          <a:xfrm>
            <a:off x="47244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urved Connector 16"/>
          <p:cNvCxnSpPr/>
          <p:nvPr/>
        </p:nvCxnSpPr>
        <p:spPr bwMode="auto">
          <a:xfrm rot="10800000" flipV="1">
            <a:off x="4419600" y="1600200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urved Connector 20"/>
          <p:cNvCxnSpPr/>
          <p:nvPr/>
        </p:nvCxnSpPr>
        <p:spPr bwMode="auto">
          <a:xfrm rot="10800000" flipV="1">
            <a:off x="4406900" y="3429001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8" idx="6"/>
            <a:endCxn id="6" idx="3"/>
          </p:cNvCxnSpPr>
          <p:nvPr/>
        </p:nvCxnSpPr>
        <p:spPr bwMode="auto">
          <a:xfrm flipV="1">
            <a:off x="4724400" y="3536763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7" idx="6"/>
            <a:endCxn id="6" idx="1"/>
          </p:cNvCxnSpPr>
          <p:nvPr/>
        </p:nvCxnSpPr>
        <p:spPr bwMode="auto">
          <a:xfrm>
            <a:off x="4724400" y="1600200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832454" y="129539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1</a:t>
            </a:r>
            <a:endParaRPr lang="en-US" sz="320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3832454" y="49654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3</a:t>
            </a:r>
            <a:endParaRPr lang="en-US" sz="3200" i="0" dirty="0"/>
          </a:p>
        </p:txBody>
      </p:sp>
      <p:sp>
        <p:nvSpPr>
          <p:cNvPr id="18" name="TextBox 17"/>
          <p:cNvSpPr txBox="1"/>
          <p:nvPr/>
        </p:nvSpPr>
        <p:spPr>
          <a:xfrm>
            <a:off x="3832454" y="31366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2</a:t>
            </a:r>
            <a:endParaRPr lang="en-US" sz="32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31366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4</a:t>
            </a:r>
            <a:endParaRPr lang="en-US" sz="320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28600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/>
              <a:t>Adjacency list:</a:t>
            </a:r>
            <a:br>
              <a:rPr lang="en-US" sz="2000" b="1" i="0" dirty="0" smtClean="0"/>
            </a:br>
            <a:r>
              <a:rPr lang="en-US" sz="2000" i="0" dirty="0" smtClean="0"/>
              <a:t>Node1	Node2	Links</a:t>
            </a:r>
            <a:br>
              <a:rPr lang="en-US" sz="2000" i="0" dirty="0" smtClean="0"/>
            </a:br>
            <a:r>
              <a:rPr lang="en-US" sz="2000" i="0" dirty="0" smtClean="0"/>
              <a:t>1	2	2</a:t>
            </a:r>
          </a:p>
          <a:p>
            <a:r>
              <a:rPr lang="en-US" sz="2000" i="0" dirty="0" smtClean="0"/>
              <a:t>1	3	0</a:t>
            </a:r>
          </a:p>
          <a:p>
            <a:r>
              <a:rPr lang="en-US" sz="2000" i="0" dirty="0" smtClean="0"/>
              <a:t>1	4	1</a:t>
            </a:r>
          </a:p>
          <a:p>
            <a:r>
              <a:rPr lang="en-US" sz="2000" i="0" dirty="0" smtClean="0"/>
              <a:t>2	3	2</a:t>
            </a:r>
          </a:p>
          <a:p>
            <a:r>
              <a:rPr lang="en-US" sz="2000" i="0" dirty="0" smtClean="0"/>
              <a:t>2	4	1</a:t>
            </a:r>
          </a:p>
          <a:p>
            <a:r>
              <a:rPr lang="en-US" sz="2000" i="0" dirty="0" smtClean="0"/>
              <a:t>3	4	1</a:t>
            </a:r>
            <a:endParaRPr lang="en-US" sz="2000" i="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806754"/>
              </p:ext>
            </p:extLst>
          </p:nvPr>
        </p:nvGraphicFramePr>
        <p:xfrm>
          <a:off x="990600" y="3886200"/>
          <a:ext cx="25146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920"/>
                <a:gridCol w="502920"/>
                <a:gridCol w="502920"/>
                <a:gridCol w="502920"/>
                <a:gridCol w="502920"/>
              </a:tblGrid>
              <a:tr h="384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/>
                </a:tc>
              </a:tr>
              <a:tr h="384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84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84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3848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14400" y="3437055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 smtClean="0"/>
              <a:t>Adjacency matrix:</a:t>
            </a:r>
            <a:endParaRPr lang="en-US" sz="2000" b="1" i="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" y="6172200"/>
            <a:ext cx="5527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</a:t>
            </a:r>
            <a:r>
              <a:rPr lang="en-US" sz="2000" baseline="-25000" dirty="0" err="1" smtClean="0"/>
              <a:t>ij</a:t>
            </a:r>
            <a:r>
              <a:rPr lang="en-US" sz="2000" i="0" dirty="0" smtClean="0"/>
              <a:t> is the number of links between nodes </a:t>
            </a:r>
            <a:r>
              <a:rPr lang="en-US" sz="2000" dirty="0" smtClean="0"/>
              <a:t>i</a:t>
            </a:r>
            <a:r>
              <a:rPr lang="en-US" sz="2000" i="0" dirty="0" smtClean="0"/>
              <a:t> and </a:t>
            </a:r>
            <a:r>
              <a:rPr lang="en-US" sz="2000" dirty="0" smtClean="0"/>
              <a:t>j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85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19" grpId="0"/>
      <p:bldP spid="5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random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Intuition:</a:t>
                </a:r>
              </a:p>
              <a:p>
                <a:pPr lvl="1"/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Maximum-entropy graphs under the constraints that expected values of some graph observables are equal to given values</a:t>
                </a: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Definition: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Set of graphs </a:t>
                </a:r>
                <a:r>
                  <a:rPr lang="en-US" i="1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G 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with probability measure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𝐻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where the partition function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𝑍</m:t>
                    </m:r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𝐻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and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i="1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𝒪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is the graph Hamiltonian with Lagrange multipliers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maximizing the Gibbs entropy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𝐺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under constraints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𝒪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000066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𝒪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 rotWithShape="1">
                <a:blip r:embed="rId2"/>
                <a:stretch>
                  <a:fillRect l="-432" t="-1647" b="-1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09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Hamiltonian can often be written using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adjacency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as</a:t>
                </a:r>
                <a:b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Free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𝐹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𝑍</m:t>
                        </m:r>
                      </m:e>
                    </m:func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yields connection probability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𝐹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981200"/>
              </a:xfrm>
              <a:blipFill rotWithShape="1">
                <a:blip r:embed="rId2"/>
                <a:stretch>
                  <a:fillRect l="-444" t="-42154" b="-12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9783173"/>
                  </p:ext>
                </p:extLst>
              </p:nvPr>
            </p:nvGraphicFramePr>
            <p:xfrm>
              <a:off x="217074" y="3564508"/>
              <a:ext cx="8709852" cy="27600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03284"/>
                    <a:gridCol w="2903284"/>
                    <a:gridCol w="2903284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𝒊𝒋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𝜁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/2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/>
                                  </a:rPr>
                                  <m:t> ~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1/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9783173"/>
                  </p:ext>
                </p:extLst>
              </p:nvPr>
            </p:nvGraphicFramePr>
            <p:xfrm>
              <a:off x="217074" y="3564508"/>
              <a:ext cx="8709852" cy="276009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903284"/>
                    <a:gridCol w="2903284"/>
                    <a:gridCol w="2903284"/>
                  </a:tblGrid>
                  <a:tr h="448594">
                    <a:tc>
                      <a:txBody>
                        <a:bodyPr/>
                        <a:lstStyle/>
                        <a:p>
                          <a:r>
                            <a:rPr lang="en-US" b="1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Graph models</a:t>
                          </a:r>
                          <a:endParaRPr lang="en-US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210" t="-6757" r="-100210" b="-512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210" t="-6757" r="-210" b="-512162"/>
                          </a:stretch>
                        </a:blipFill>
                      </a:tcPr>
                    </a:tc>
                  </a:tr>
                  <a:tr h="740313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Classical random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210" t="-65289" r="-100210" b="-2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210" t="-65289" r="-210" b="-213223"/>
                          </a:stretch>
                        </a:blipFill>
                      </a:tcPr>
                    </a:tc>
                  </a:tr>
                  <a:tr h="792294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Configuration model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210" t="-153846" r="-100210" b="-9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210" t="-153846" r="-210" b="-98462"/>
                          </a:stretch>
                        </a:blipFill>
                      </a:tcPr>
                    </a:tc>
                  </a:tr>
                  <a:tr h="778891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Random</a:t>
                          </a:r>
                          <a:r>
                            <a:rPr lang="en-US" baseline="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 hyperbolic graphs</a:t>
                          </a:r>
                          <a:endParaRPr lang="en-US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210" t="-257813" r="-1002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210" t="-257813" r="-2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Analogy                                    Boltzmann distribution               Fermi-Dirac distribution</a:t>
            </a:r>
            <a:endParaRPr lang="en-US" sz="1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91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44196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628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19600" y="14478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419600" y="51054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>
            <a:stCxn id="7" idx="4"/>
            <a:endCxn id="2" idx="0"/>
          </p:cNvCxnSpPr>
          <p:nvPr/>
        </p:nvCxnSpPr>
        <p:spPr bwMode="auto">
          <a:xfrm>
            <a:off x="4572000" y="17526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572000" y="35814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2" idx="6"/>
          </p:cNvCxnSpPr>
          <p:nvPr/>
        </p:nvCxnSpPr>
        <p:spPr bwMode="auto">
          <a:xfrm>
            <a:off x="47244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urved Connector 16"/>
          <p:cNvCxnSpPr/>
          <p:nvPr/>
        </p:nvCxnSpPr>
        <p:spPr bwMode="auto">
          <a:xfrm rot="10800000" flipV="1">
            <a:off x="4419600" y="1600200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urved Connector 20"/>
          <p:cNvCxnSpPr/>
          <p:nvPr/>
        </p:nvCxnSpPr>
        <p:spPr bwMode="auto">
          <a:xfrm rot="10800000" flipV="1">
            <a:off x="4406900" y="3429001"/>
            <a:ext cx="12700" cy="1828800"/>
          </a:xfrm>
          <a:prstGeom prst="curvedConnector3">
            <a:avLst>
              <a:gd name="adj1" fmla="val 1800000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8" idx="6"/>
            <a:endCxn id="6" idx="3"/>
          </p:cNvCxnSpPr>
          <p:nvPr/>
        </p:nvCxnSpPr>
        <p:spPr bwMode="auto">
          <a:xfrm flipV="1">
            <a:off x="4724400" y="3536763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7" idx="6"/>
            <a:endCxn id="6" idx="1"/>
          </p:cNvCxnSpPr>
          <p:nvPr/>
        </p:nvCxnSpPr>
        <p:spPr bwMode="auto">
          <a:xfrm>
            <a:off x="4724400" y="1600200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832454" y="129539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1</a:t>
            </a:r>
            <a:endParaRPr lang="en-US" sz="320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3832454" y="49654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3</a:t>
            </a:r>
            <a:endParaRPr lang="en-US" sz="3200" i="0" dirty="0"/>
          </a:p>
        </p:txBody>
      </p:sp>
      <p:sp>
        <p:nvSpPr>
          <p:cNvPr id="18" name="TextBox 17"/>
          <p:cNvSpPr txBox="1"/>
          <p:nvPr/>
        </p:nvSpPr>
        <p:spPr>
          <a:xfrm>
            <a:off x="3832454" y="31366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2</a:t>
            </a:r>
            <a:endParaRPr lang="en-US" sz="32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31366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4</a:t>
            </a:r>
            <a:endParaRPr lang="en-US" sz="3200" i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4400" y="228600"/>
                <a:ext cx="3200400" cy="197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Node degree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000" b="1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1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000" b="1" i="1" smtClean="0">
                            <a:latin typeface="Cambria Math"/>
                          </a:rPr>
                          <m:t>𝒋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</a:rPr>
                              <m:t>𝒊𝒋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b="1" i="0" dirty="0" smtClean="0"/>
                  <a:t>:</a:t>
                </a:r>
                <a:br>
                  <a:rPr lang="en-US" sz="2000" b="1" i="0" dirty="0" smtClean="0"/>
                </a:b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i="0" dirty="0" smtClean="0"/>
                  <a:t/>
                </a:r>
                <a:br>
                  <a:rPr lang="en-US" sz="2000" i="0" dirty="0" smtClean="0"/>
                </a:br>
                <a:r>
                  <a:rPr lang="en-US" sz="2000" i="0" dirty="0" smtClean="0"/>
                  <a:t>1	3</a:t>
                </a:r>
              </a:p>
              <a:p>
                <a:r>
                  <a:rPr lang="en-US" sz="2000" i="0" dirty="0" smtClean="0"/>
                  <a:t>2	5</a:t>
                </a:r>
              </a:p>
              <a:p>
                <a:r>
                  <a:rPr lang="en-US" sz="2000" i="0" dirty="0" smtClean="0"/>
                  <a:t>3	3</a:t>
                </a:r>
              </a:p>
              <a:p>
                <a:r>
                  <a:rPr lang="en-US" sz="2000" i="0" dirty="0" smtClean="0"/>
                  <a:t>4	3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8600"/>
                <a:ext cx="3200400" cy="1977401"/>
              </a:xfrm>
              <a:prstGeom prst="rect">
                <a:avLst/>
              </a:prstGeom>
              <a:blipFill rotWithShape="1">
                <a:blip r:embed="rId2"/>
                <a:stretch>
                  <a:fillRect l="-1905" t="-24691" r="-5905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01" y="4343400"/>
                <a:ext cx="2971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000" dirty="0" smtClean="0"/>
                  <a:t>N</a:t>
                </a:r>
                <a:r>
                  <a:rPr lang="en-US" sz="2000" i="0" dirty="0" smtClean="0"/>
                  <a:t>(</a:t>
                </a:r>
                <a:r>
                  <a:rPr lang="en-US" sz="2000" dirty="0" smtClean="0"/>
                  <a:t>k</a:t>
                </a:r>
                <a:r>
                  <a:rPr lang="en-US" sz="2000" i="0" dirty="0" smtClean="0"/>
                  <a:t>) is the number of nodes of degree </a:t>
                </a:r>
                <a:r>
                  <a:rPr lang="en-US" sz="2000" dirty="0" smtClean="0"/>
                  <a:t>k</a:t>
                </a:r>
                <a:r>
                  <a:rPr lang="en-US" sz="2000" i="0" dirty="0" smtClean="0"/>
                  <a:t>;</a:t>
                </a:r>
                <a:br>
                  <a:rPr lang="en-US" sz="2000" i="0" dirty="0" smtClean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𝑃</m:t>
                      </m:r>
                      <m:r>
                        <a:rPr lang="en-US" sz="2000" i="1" dirty="0" smtClean="0">
                          <a:latin typeface="Cambria Math"/>
                        </a:rPr>
                        <m:t>(</m:t>
                      </m:r>
                      <m:r>
                        <a:rPr lang="en-US" sz="2000" i="1" dirty="0" smtClean="0">
                          <a:latin typeface="Cambria Math"/>
                        </a:rPr>
                        <m:t>𝑘</m:t>
                      </m:r>
                      <m:r>
                        <a:rPr lang="en-US" sz="2000" i="1" dirty="0" smtClean="0">
                          <a:latin typeface="Cambria Math"/>
                        </a:rPr>
                        <m:t>) = </m:t>
                      </m:r>
                      <m:r>
                        <a:rPr lang="en-US" sz="2000" i="1" dirty="0" smtClean="0">
                          <a:latin typeface="Cambria Math"/>
                        </a:rPr>
                        <m:t>𝑁</m:t>
                      </m:r>
                      <m:r>
                        <a:rPr lang="en-US" sz="2000" i="1" dirty="0" smtClean="0">
                          <a:latin typeface="Cambria Math"/>
                        </a:rPr>
                        <m:t>(</m:t>
                      </m:r>
                      <m:r>
                        <a:rPr lang="en-US" sz="2000" i="1" dirty="0" smtClean="0">
                          <a:latin typeface="Cambria Math"/>
                        </a:rPr>
                        <m:t>𝑘</m:t>
                      </m:r>
                      <m:r>
                        <a:rPr lang="en-US" sz="2000" i="1" dirty="0" smtClean="0">
                          <a:latin typeface="Cambria Math"/>
                        </a:rPr>
                        <m:t>)/</m:t>
                      </m:r>
                      <m:r>
                        <a:rPr lang="en-US" sz="2000" i="1" dirty="0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1" y="4343400"/>
                <a:ext cx="2971800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2049" t="-2410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14400" y="2209800"/>
                <a:ext cx="320040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Degree distribution:</a:t>
                </a:r>
                <a:br>
                  <a:rPr lang="en-US" sz="2000" b="1" i="0" dirty="0" smtClean="0"/>
                </a:b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𝒌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𝑵</m:t>
                    </m:r>
                    <m:r>
                      <a:rPr lang="en-US" sz="2000" b="1" i="1" smtClean="0">
                        <a:latin typeface="Cambria Math"/>
                      </a:rPr>
                      <m:t>(</m:t>
                    </m:r>
                    <m:r>
                      <a:rPr lang="en-US" sz="2000" b="1" i="1" smtClean="0">
                        <a:latin typeface="Cambria Math"/>
                      </a:rPr>
                      <m:t>𝒌</m:t>
                    </m:r>
                    <m:r>
                      <a:rPr lang="en-US" sz="2000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b="1" i="0" dirty="0" smtClean="0"/>
                  <a:t/>
                </a:r>
                <a:br>
                  <a:rPr lang="en-US" sz="2000" b="1" i="0" dirty="0" smtClean="0"/>
                </a:br>
                <a:r>
                  <a:rPr lang="en-US" sz="2000" i="0" dirty="0" smtClean="0"/>
                  <a:t>3	3</a:t>
                </a:r>
              </a:p>
              <a:p>
                <a:r>
                  <a:rPr lang="en-US" sz="2000" i="0" dirty="0" smtClean="0"/>
                  <a:t>5	1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𝒌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𝑷</m:t>
                    </m:r>
                    <m:d>
                      <m:d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/>
                          </a:rPr>
                          <m:t>𝒌</m:t>
                        </m:r>
                      </m:e>
                    </m:d>
                  </m:oMath>
                </a14:m>
                <a:endParaRPr lang="en-US" sz="2000" b="1" i="0" dirty="0" smtClean="0"/>
              </a:p>
              <a:p>
                <a:r>
                  <a:rPr lang="en-US" sz="2000" i="0" dirty="0" smtClean="0"/>
                  <a:t>3	3/4</a:t>
                </a:r>
              </a:p>
              <a:p>
                <a:r>
                  <a:rPr lang="en-US" sz="2000" i="0" dirty="0" smtClean="0"/>
                  <a:t>5	1/4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09800"/>
                <a:ext cx="3200400" cy="2246769"/>
              </a:xfrm>
              <a:prstGeom prst="rect">
                <a:avLst/>
              </a:prstGeom>
              <a:blipFill rotWithShape="1">
                <a:blip r:embed="rId4"/>
                <a:stretch>
                  <a:fillRect l="-1905" t="-1087" b="-4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4400" y="5562600"/>
                <a:ext cx="3200400" cy="1151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Average degree: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1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1" i="1" dirty="0" smtClean="0">
                              <a:latin typeface="Cambria Math"/>
                            </a:rPr>
                            <m:t>𝒌</m:t>
                          </m:r>
                        </m:e>
                      </m:acc>
                      <m:r>
                        <a:rPr lang="en-US" sz="2000" b="1" i="1" dirty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b="1" i="1" dirty="0" smtClean="0">
                              <a:latin typeface="Cambria Math"/>
                            </a:rPr>
                            <m:t>𝒌</m:t>
                          </m:r>
                        </m:sub>
                        <m:sup/>
                        <m:e>
                          <m:r>
                            <a:rPr lang="en-US" sz="2000" b="1" i="1" dirty="0" smtClean="0">
                              <a:latin typeface="Cambria Math"/>
                            </a:rPr>
                            <m:t>𝒌𝑷</m:t>
                          </m:r>
                          <m:d>
                            <m:dPr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𝒌</m:t>
                              </m:r>
                            </m:e>
                          </m:d>
                          <m:r>
                            <a:rPr lang="en-US" sz="2000" b="1" i="1" dirty="0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𝑴</m:t>
                              </m:r>
                            </m:num>
                            <m:den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𝑵</m:t>
                              </m:r>
                            </m:den>
                          </m:f>
                          <m:r>
                            <a:rPr lang="en-US" sz="2000" b="1" i="1" dirty="0" smtClean="0">
                              <a:latin typeface="Cambria Math"/>
                            </a:rPr>
                            <m:t>=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𝟑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.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𝟓</m:t>
                          </m:r>
                        </m:e>
                      </m:nary>
                    </m:oMath>
                  </m:oMathPara>
                </a14:m>
                <a:endParaRPr lang="en-US" sz="2000" i="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562600"/>
                <a:ext cx="3200400" cy="1151021"/>
              </a:xfrm>
              <a:prstGeom prst="rect">
                <a:avLst/>
              </a:prstGeom>
              <a:blipFill rotWithShape="1">
                <a:blip r:embed="rId5"/>
                <a:stretch>
                  <a:fillRect l="-1905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3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-1409700" y="-2514600"/>
            <a:ext cx="11887200" cy="11887200"/>
          </a:xfrm>
          <a:prstGeom prst="ellipse">
            <a:avLst/>
          </a:prstGeom>
          <a:solidFill>
            <a:srgbClr val="80FFFF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-balls-onl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94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property of the model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 model describes the large-scale structure and growth dynamics of some real networks remarkably well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PGP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</a:p>
        </p:txBody>
      </p:sp>
    </p:spTree>
    <p:extLst>
      <p:ext uri="{BB962C8B-B14F-4D97-AF65-F5344CB8AC3E}">
        <p14:creationId xmlns:p14="http://schemas.microsoft.com/office/powerpoint/2010/main" val="14084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cuments\My Documents\work\talks\houston12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033"/>
            <a:ext cx="9144000" cy="42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58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1\gravitation\figures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7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cuments\My Documents\work\talks\houston12\fig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93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1-balls-lightco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76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Graphs are useful abstractions of many complex systems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large-scale structure and dynamics of complex networks and causal networks in de Sitter universes are asymptotically identical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Two options: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This equivalence is a coincidence</a:t>
            </a:r>
          </a:p>
          <a:p>
            <a:pPr lvl="2"/>
            <a:r>
              <a:rPr lang="en-US" dirty="0" smtClean="0">
                <a:solidFill>
                  <a:srgbClr val="A50021"/>
                </a:solidFill>
              </a:rPr>
              <a:t>Compute the probability of this coincidence </a:t>
            </a:r>
            <a:r>
              <a:rPr lang="en-US" dirty="0" smtClean="0">
                <a:solidFill>
                  <a:srgbClr val="A50021"/>
                </a:solidFill>
                <a:sym typeface="Wingdings" pitchFamily="2" charset="2"/>
              </a:rPr>
              <a:t>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sym typeface="Wingdings" pitchFamily="2" charset="2"/>
              </a:rPr>
              <a:t>This equivalence is not a coincidence</a:t>
            </a:r>
          </a:p>
          <a:p>
            <a:pPr lvl="2"/>
            <a:r>
              <a:rPr lang="en-US" dirty="0" smtClean="0">
                <a:solidFill>
                  <a:srgbClr val="A50021"/>
                </a:solidFill>
              </a:rPr>
              <a:t>Find common fundamental laws from which Einstein’s equations (known) and equations describing complex network dynamics (unknown) follow as particular cases</a:t>
            </a:r>
            <a:endParaRPr lang="en-US" dirty="0">
              <a:solidFill>
                <a:srgbClr val="0033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62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/>
              <a:t>D. Krioukov, M. Kitsak, R. </a:t>
            </a:r>
            <a:r>
              <a:rPr lang="en-US" sz="1400" dirty="0" err="1"/>
              <a:t>Sinkovits</a:t>
            </a:r>
            <a:r>
              <a:rPr lang="en-US" sz="1400" dirty="0"/>
              <a:t>, D. Rideout, D. Meyer, and M. </a:t>
            </a:r>
            <a:r>
              <a:rPr lang="en-US" sz="1400" dirty="0" err="1"/>
              <a:t>Boguñá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Network Cosmology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 Scientific Reports, v.2, 793, 2012</a:t>
            </a:r>
            <a:br>
              <a:rPr lang="en-US" sz="1400" i="1" dirty="0"/>
            </a:br>
            <a:endParaRPr lang="en-US" sz="1400" i="1" dirty="0"/>
          </a:p>
          <a:p>
            <a:pPr>
              <a:lnSpc>
                <a:spcPct val="80000"/>
              </a:lnSpc>
            </a:pPr>
            <a:r>
              <a:rPr lang="ru-RU" sz="1400" dirty="0" smtClean="0"/>
              <a:t>F</a:t>
            </a:r>
            <a:r>
              <a:rPr lang="ru-RU" sz="1400" dirty="0"/>
              <a:t>. Papadopoulos</a:t>
            </a:r>
            <a:r>
              <a:rPr lang="en-US" sz="1400" dirty="0"/>
              <a:t>, M. Kitsak, M. Á. Serrano, M. </a:t>
            </a:r>
            <a:r>
              <a:rPr lang="en-US" sz="1400" dirty="0" err="1"/>
              <a:t>Boguñá</a:t>
            </a:r>
            <a:r>
              <a:rPr lang="en-US" sz="1400" dirty="0"/>
              <a:t>,, and D. Krioukov,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Popularity versus Similarity in Growing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Nature, v.489, p.537, 2012</a:t>
            </a:r>
          </a:p>
          <a:p>
            <a:pPr eaLnBrk="1" hangingPunct="1">
              <a:lnSpc>
                <a:spcPct val="80000"/>
              </a:lnSpc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</a:t>
            </a:r>
            <a:r>
              <a:rPr lang="ru-RU" sz="1400" dirty="0" smtClean="0"/>
              <a:t>F. Papadopoulos</a:t>
            </a:r>
            <a:r>
              <a:rPr lang="en-US" sz="1400" dirty="0" smtClean="0"/>
              <a:t>, and D. Krioukov,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smtClean="0"/>
              <a:t>Nature Communications, v.1, 62, 2010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ru-RU" sz="1400" dirty="0" smtClean="0"/>
              <a:t>D. Krioukov, F. Papadopoulos, A. Vahdat, and M. </a:t>
            </a:r>
            <a:r>
              <a:rPr lang="en-US" sz="1400" dirty="0" err="1" smtClean="0"/>
              <a:t>Boguñá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Hyperbolic Geometry</a:t>
            </a:r>
            <a:r>
              <a:rPr lang="ru-RU" sz="1400" b="1" dirty="0" smtClean="0">
                <a:solidFill>
                  <a:srgbClr val="A50021"/>
                </a:solidFill>
              </a:rPr>
              <a:t> of Complex Networks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i="1" dirty="0" smtClean="0"/>
              <a:t>Physical Review E, v.8</a:t>
            </a:r>
            <a:r>
              <a:rPr lang="en-US" sz="1400" i="1" dirty="0" smtClean="0"/>
              <a:t>2</a:t>
            </a:r>
            <a:r>
              <a:rPr lang="ru-RU" sz="1400" i="1" dirty="0" smtClean="0"/>
              <a:t>, </a:t>
            </a:r>
            <a:r>
              <a:rPr lang="en-US" sz="1400" i="1" dirty="0" smtClean="0"/>
              <a:t>036106</a:t>
            </a:r>
            <a:r>
              <a:rPr lang="ru-RU" sz="1400" i="1" dirty="0" smtClean="0"/>
              <a:t>, 20</a:t>
            </a:r>
            <a:r>
              <a:rPr lang="en-US" sz="1400" i="1" dirty="0" smtClean="0"/>
              <a:t>1</a:t>
            </a:r>
            <a:r>
              <a:rPr lang="ru-RU" sz="1400" i="1" dirty="0" smtClean="0"/>
              <a:t>0</a:t>
            </a:r>
            <a:r>
              <a:rPr lang="en-US" sz="1400" i="1" dirty="0" smtClean="0"/>
              <a:t>,</a:t>
            </a:r>
            <a:br>
              <a:rPr lang="en-US" sz="1400" i="1" dirty="0" smtClean="0"/>
            </a:br>
            <a:r>
              <a:rPr lang="ru-RU" sz="1400" i="1" dirty="0" smtClean="0"/>
              <a:t>Physical Review E, v.8</a:t>
            </a:r>
            <a:r>
              <a:rPr lang="en-US" sz="1400" i="1" dirty="0" smtClean="0"/>
              <a:t>0</a:t>
            </a:r>
            <a:r>
              <a:rPr lang="ru-RU" sz="1400" i="1" dirty="0" smtClean="0"/>
              <a:t>, </a:t>
            </a:r>
            <a:r>
              <a:rPr lang="en-US" sz="1400" i="1" dirty="0" smtClean="0"/>
              <a:t>035101(R)</a:t>
            </a:r>
            <a:r>
              <a:rPr lang="ru-RU" sz="1400" i="1" dirty="0" smtClean="0"/>
              <a:t>, 20</a:t>
            </a:r>
            <a:r>
              <a:rPr lang="en-US" sz="1400" i="1" dirty="0" smtClean="0"/>
              <a:t>09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ru-RU" sz="1400" dirty="0" smtClean="0"/>
              <a:t>F. Papadopoulos, D. Krioukov, 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and </a:t>
            </a:r>
            <a:r>
              <a:rPr lang="ru-RU" sz="1400" dirty="0" smtClean="0"/>
              <a:t>A. Vahdat,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Greedy Forwarding in Scale-Free Networks</a:t>
            </a:r>
            <a:br>
              <a:rPr lang="en-US" sz="1400" b="1" dirty="0" smtClean="0">
                <a:solidFill>
                  <a:srgbClr val="A50021"/>
                </a:solidFill>
              </a:rPr>
            </a:br>
            <a:r>
              <a:rPr lang="en-US" sz="1400" b="1" dirty="0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smtClean="0"/>
              <a:t>INFOCOM 2010,</a:t>
            </a:r>
            <a:br>
              <a:rPr lang="en-US" sz="1400" i="1" dirty="0" smtClean="0"/>
            </a:br>
            <a:r>
              <a:rPr lang="en-US" sz="1400" i="1" dirty="0" smtClean="0"/>
              <a:t>SIGMETRICS MAMA 2009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D. Krioukov, and kc claffy,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/>
              <a:t>Physical Review Letters, v.102, 058701, 2009</a:t>
            </a:r>
            <a:br>
              <a:rPr lang="en-US" sz="1400" i="1" dirty="0"/>
            </a:br>
            <a:r>
              <a:rPr lang="en-US" sz="1400" i="1" dirty="0"/>
              <a:t>Nature </a:t>
            </a:r>
            <a:r>
              <a:rPr lang="en-US" sz="1400" i="1" dirty="0" smtClean="0"/>
              <a:t>Physics, v.5, p.74-80, 2009</a:t>
            </a:r>
            <a:br>
              <a:rPr lang="en-US" sz="1400" i="1" dirty="0" smtClean="0"/>
            </a:b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M. Á. </a:t>
            </a:r>
            <a:r>
              <a:rPr lang="en-US" sz="1400" dirty="0" smtClean="0"/>
              <a:t>Serrano, M</a:t>
            </a:r>
            <a:r>
              <a:rPr lang="en-US" sz="1400" dirty="0"/>
              <a:t>. </a:t>
            </a:r>
            <a:r>
              <a:rPr lang="en-US" sz="1400" dirty="0" err="1"/>
              <a:t>Boguñá</a:t>
            </a:r>
            <a:r>
              <a:rPr lang="en-US" sz="1400" dirty="0"/>
              <a:t>, </a:t>
            </a:r>
            <a:r>
              <a:rPr lang="en-US" sz="1400" dirty="0" smtClean="0"/>
              <a:t>and D</a:t>
            </a:r>
            <a:r>
              <a:rPr lang="en-US" sz="1400" dirty="0"/>
              <a:t>. </a:t>
            </a:r>
            <a:r>
              <a:rPr lang="en-US" sz="1400" dirty="0" smtClean="0"/>
              <a:t>Krioukov,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 smtClean="0">
                <a:solidFill>
                  <a:srgbClr val="A50021"/>
                </a:solidFill>
              </a:rPr>
              <a:t>Self-Similarity of </a:t>
            </a:r>
            <a:r>
              <a:rPr lang="en-US" sz="1400" b="1" dirty="0">
                <a:solidFill>
                  <a:srgbClr val="A50021"/>
                </a:solidFill>
              </a:rPr>
              <a:t>Complex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Physical Review Letters, v.106, 048701, </a:t>
            </a:r>
            <a:r>
              <a:rPr lang="en-US" sz="1400" i="1" dirty="0" smtClean="0"/>
              <a:t>2011</a:t>
            </a:r>
            <a:br>
              <a:rPr lang="en-US" sz="1400" i="1" dirty="0" smtClean="0"/>
            </a:br>
            <a:r>
              <a:rPr lang="en-US" sz="1400" i="1" dirty="0" smtClean="0"/>
              <a:t>Physical </a:t>
            </a:r>
            <a:r>
              <a:rPr lang="en-US" sz="1400" i="1" dirty="0"/>
              <a:t>Review Letters, v.100, 078701, 2008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249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249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44196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162800" y="32766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19600" y="14478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419600" y="5105400"/>
            <a:ext cx="304800" cy="304800"/>
          </a:xfrm>
          <a:prstGeom prst="ellipse">
            <a:avLst/>
          </a:prstGeom>
          <a:solidFill>
            <a:srgbClr val="00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Connector 3"/>
          <p:cNvCxnSpPr>
            <a:stCxn id="7" idx="4"/>
            <a:endCxn id="2" idx="0"/>
          </p:cNvCxnSpPr>
          <p:nvPr/>
        </p:nvCxnSpPr>
        <p:spPr bwMode="auto">
          <a:xfrm>
            <a:off x="4572000" y="17526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572000" y="3581400"/>
            <a:ext cx="0" cy="1524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2" idx="6"/>
          </p:cNvCxnSpPr>
          <p:nvPr/>
        </p:nvCxnSpPr>
        <p:spPr bwMode="auto">
          <a:xfrm>
            <a:off x="4724400" y="3429000"/>
            <a:ext cx="2438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8" idx="6"/>
            <a:endCxn id="6" idx="3"/>
          </p:cNvCxnSpPr>
          <p:nvPr/>
        </p:nvCxnSpPr>
        <p:spPr bwMode="auto">
          <a:xfrm flipV="1">
            <a:off x="4724400" y="3536763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7" idx="6"/>
            <a:endCxn id="6" idx="1"/>
          </p:cNvCxnSpPr>
          <p:nvPr/>
        </p:nvCxnSpPr>
        <p:spPr bwMode="auto">
          <a:xfrm>
            <a:off x="4724400" y="1600200"/>
            <a:ext cx="2483037" cy="17210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832454" y="129539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1</a:t>
            </a:r>
            <a:endParaRPr lang="en-US" sz="3200" i="0" dirty="0"/>
          </a:p>
        </p:txBody>
      </p:sp>
      <p:sp>
        <p:nvSpPr>
          <p:cNvPr id="16" name="TextBox 15"/>
          <p:cNvSpPr txBox="1"/>
          <p:nvPr/>
        </p:nvSpPr>
        <p:spPr>
          <a:xfrm>
            <a:off x="3832454" y="49654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3</a:t>
            </a:r>
            <a:endParaRPr lang="en-US" sz="3200" i="0" dirty="0"/>
          </a:p>
        </p:txBody>
      </p:sp>
      <p:sp>
        <p:nvSpPr>
          <p:cNvPr id="18" name="TextBox 17"/>
          <p:cNvSpPr txBox="1"/>
          <p:nvPr/>
        </p:nvSpPr>
        <p:spPr>
          <a:xfrm>
            <a:off x="3832454" y="31366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2</a:t>
            </a:r>
            <a:endParaRPr lang="en-US" sz="320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31366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4</a:t>
            </a:r>
            <a:endParaRPr lang="en-US" sz="3200" i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4400" y="228600"/>
                <a:ext cx="3810000" cy="2156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Node clustering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𝒄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0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000" b="1" i="1" smtClean="0">
                        <a:latin typeface="Cambria Math"/>
                      </a:rPr>
                      <m:t>/</m:t>
                    </m:r>
                    <m:d>
                      <m:d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1" i="1" smtClean="0">
                                      <a:latin typeface="Cambria Math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1" i="1" smtClean="0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1" i="1" smtClean="0">
                                  <a:latin typeface="Cambria Math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b="1" i="0" dirty="0" smtClean="0"/>
                  <a:t>:</a:t>
                </a:r>
                <a:br>
                  <a:rPr lang="en-US" sz="2000" b="1" i="0" dirty="0" smtClean="0"/>
                </a:b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𝒄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i="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000" i="0" dirty="0" smtClean="0"/>
                  <a:t/>
                </a:r>
                <a:br>
                  <a:rPr lang="en-US" sz="2000" i="0" dirty="0" smtClean="0"/>
                </a:br>
                <a:r>
                  <a:rPr lang="en-US" sz="2000" i="0" dirty="0" smtClean="0"/>
                  <a:t>1	1	2</a:t>
                </a:r>
              </a:p>
              <a:p>
                <a:r>
                  <a:rPr lang="en-US" sz="2000" i="0" dirty="0" smtClean="0"/>
                  <a:t>2	2/3	3</a:t>
                </a:r>
              </a:p>
              <a:p>
                <a:r>
                  <a:rPr lang="en-US" sz="2000" i="0" dirty="0" smtClean="0"/>
                  <a:t>3	1	2</a:t>
                </a:r>
              </a:p>
              <a:p>
                <a:r>
                  <a:rPr lang="en-US" sz="2000" i="0" dirty="0" smtClean="0"/>
                  <a:t>4	2/3	3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28600"/>
                <a:ext cx="3810000" cy="2156616"/>
              </a:xfrm>
              <a:prstGeom prst="rect">
                <a:avLst/>
              </a:prstGeom>
              <a:blipFill rotWithShape="1">
                <a:blip r:embed="rId2"/>
                <a:stretch>
                  <a:fillRect l="-1600" b="-4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14401" y="2416314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i</a:t>
            </a:r>
            <a:r>
              <a:rPr lang="en-US" sz="2000" i="0" dirty="0" smtClean="0"/>
              <a:t> is the number of links between </a:t>
            </a:r>
            <a:r>
              <a:rPr lang="en-US" sz="2000" dirty="0" smtClean="0"/>
              <a:t>i</a:t>
            </a:r>
            <a:r>
              <a:rPr lang="en-US" sz="2000" i="0" dirty="0" smtClean="0"/>
              <a:t>’s neighbors</a:t>
            </a:r>
            <a:endParaRPr lang="en-US" sz="2000" i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14400" y="3429000"/>
                <a:ext cx="32004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Average clustering of nodes of degree </a:t>
                </a:r>
                <a:r>
                  <a:rPr lang="en-US" sz="2000" b="1" dirty="0" smtClean="0"/>
                  <a:t>k</a:t>
                </a:r>
                <a:br>
                  <a:rPr lang="en-US" sz="2000" b="1" dirty="0" smtClean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>
                            <a:latin typeface="Cambria Math"/>
                          </a:rPr>
                          <m:t>𝒄</m:t>
                        </m:r>
                      </m:e>
                    </m:acc>
                    <m:d>
                      <m:dPr>
                        <m:ctrlPr>
                          <a:rPr lang="en-US" sz="2000" b="1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1">
                            <a:latin typeface="Cambria Math"/>
                          </a:rPr>
                          <m:t>𝒌</m:t>
                        </m:r>
                      </m:e>
                    </m:d>
                    <m:r>
                      <a:rPr lang="en-US" sz="2000" b="1" i="0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1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000" b="1" i="1" smtClean="0">
                            <a:latin typeface="Cambria Math"/>
                          </a:rPr>
                          <m:t>𝒊</m:t>
                        </m:r>
                      </m:sub>
                      <m:sup/>
                      <m:e>
                        <m:r>
                          <a:rPr lang="en-US" sz="2000" b="1" i="1" smtClean="0">
                            <a:latin typeface="Cambria Math"/>
                          </a:rPr>
                          <m:t>𝜹</m:t>
                        </m:r>
                        <m:d>
                          <m:dPr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000" b="1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000" b="1" i="1" smtClean="0">
                                <a:latin typeface="Cambria Math"/>
                              </a:rPr>
                              <m:t>𝒌</m:t>
                            </m:r>
                          </m:e>
                        </m:d>
                        <m:sSub>
                          <m:sSubPr>
                            <m:ctrlPr>
                              <a:rPr lang="en-US" sz="20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/>
                          </a:rPr>
                          <m:t>/</m:t>
                        </m:r>
                        <m:r>
                          <a:rPr lang="en-US" sz="2000" b="1" i="1" smtClean="0">
                            <a:latin typeface="Cambria Math"/>
                          </a:rPr>
                          <m:t>𝑵</m:t>
                        </m:r>
                        <m:r>
                          <a:rPr lang="en-US" sz="2000" b="1" i="1" smtClean="0">
                            <a:latin typeface="Cambria Math"/>
                          </a:rPr>
                          <m:t>(</m:t>
                        </m:r>
                        <m:r>
                          <a:rPr lang="en-US" sz="2000" b="1" i="1" smtClean="0">
                            <a:latin typeface="Cambria Math"/>
                          </a:rPr>
                          <m:t>𝒌</m:t>
                        </m:r>
                        <m:r>
                          <a:rPr lang="en-US" sz="2000" b="1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b="1" i="0" dirty="0" smtClean="0"/>
                  <a:t>:</a:t>
                </a:r>
                <a:br>
                  <a:rPr lang="en-US" sz="2000" b="1" i="0" dirty="0" smtClean="0"/>
                </a:b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𝒌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/>
                          </a:rPr>
                          <m:t>𝒄</m:t>
                        </m:r>
                      </m:e>
                    </m:acc>
                    <m:r>
                      <a:rPr lang="en-US" sz="2000" b="1" i="1" smtClean="0">
                        <a:latin typeface="Cambria Math"/>
                      </a:rPr>
                      <m:t>(</m:t>
                    </m:r>
                    <m:r>
                      <a:rPr lang="en-US" sz="2000" b="1" i="1" smtClean="0">
                        <a:latin typeface="Cambria Math"/>
                      </a:rPr>
                      <m:t>𝒌</m:t>
                    </m:r>
                    <m:r>
                      <a:rPr lang="en-US" sz="2000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b="1" i="0" dirty="0" smtClean="0"/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/>
                      </a:rPr>
                      <m:t>𝑵</m:t>
                    </m:r>
                    <m:r>
                      <a:rPr lang="en-US" sz="2000" b="1" i="1" smtClean="0">
                        <a:latin typeface="Cambria Math"/>
                      </a:rPr>
                      <m:t>(</m:t>
                    </m:r>
                    <m:r>
                      <a:rPr lang="en-US" sz="2000" b="1" i="1" smtClean="0">
                        <a:latin typeface="Cambria Math"/>
                      </a:rPr>
                      <m:t>𝒌</m:t>
                    </m:r>
                    <m:r>
                      <a:rPr lang="en-US" sz="2000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b="1" i="0" dirty="0" smtClean="0"/>
                  <a:t/>
                </a:r>
                <a:br>
                  <a:rPr lang="en-US" sz="2000" b="1" i="0" dirty="0" smtClean="0"/>
                </a:br>
                <a:r>
                  <a:rPr lang="en-US" sz="2000" i="0" dirty="0" smtClean="0"/>
                  <a:t>2	1	2</a:t>
                </a:r>
              </a:p>
              <a:p>
                <a:r>
                  <a:rPr lang="en-US" sz="2000" i="0" dirty="0" smtClean="0"/>
                  <a:t>3	2/3	2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429000"/>
                <a:ext cx="3200400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905" t="-1258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4400" y="5562600"/>
                <a:ext cx="3657600" cy="114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 smtClean="0"/>
                  <a:t>Average clustering: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1" i="1" dirty="0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1" i="1" dirty="0" smtClean="0">
                              <a:latin typeface="Cambria Math"/>
                            </a:rPr>
                            <m:t>𝒄</m:t>
                          </m:r>
                        </m:e>
                      </m:acc>
                      <m:r>
                        <a:rPr lang="en-US" sz="2000" b="1" i="1" dirty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b="1" i="1" dirty="0" smtClean="0">
                              <a:latin typeface="Cambria Math"/>
                            </a:rPr>
                            <m:t>𝒊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dirty="0" smtClean="0"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sz="2000" b="1" i="1" dirty="0" smtClean="0"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𝑵</m:t>
                              </m:r>
                            </m:den>
                          </m:f>
                          <m:r>
                            <a:rPr lang="en-US" sz="2000" b="1" i="1" dirty="0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000" b="1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b="1" i="1" dirty="0" smtClean="0">
                              <a:latin typeface="Cambria Math"/>
                            </a:rPr>
                            <m:t>𝒌</m:t>
                          </m:r>
                        </m:sub>
                        <m:sup/>
                        <m:e>
                          <m:acc>
                            <m:accPr>
                              <m:chr m:val="̅"/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𝒄</m:t>
                              </m:r>
                            </m:e>
                          </m:acc>
                          <m:r>
                            <a:rPr lang="en-US" sz="2000" b="1" i="1" dirty="0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𝒌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)</m:t>
                          </m:r>
                          <m:r>
                            <a:rPr lang="en-US" sz="2000" b="1" i="1" dirty="0" smtClean="0">
                              <a:latin typeface="Cambria Math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𝒌</m:t>
                              </m:r>
                            </m:e>
                          </m:d>
                          <m:r>
                            <a:rPr lang="en-US" sz="2000" b="1" i="1" dirty="0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1" i="1" dirty="0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2000" b="1" i="1" dirty="0" smtClean="0">
                                  <a:latin typeface="Cambria Math"/>
                                </a:rPr>
                                <m:t>𝟔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000" i="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562600"/>
                <a:ext cx="3657600" cy="1146852"/>
              </a:xfrm>
              <a:prstGeom prst="rect">
                <a:avLst/>
              </a:prstGeom>
              <a:blipFill rotWithShape="1">
                <a:blip r:embed="rId4"/>
                <a:stretch>
                  <a:fillRect l="-1667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8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3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90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descr="Large confetti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en-US" dirty="0" smtClean="0"/>
              <a:t>Routers</a:t>
            </a:r>
            <a:endParaRPr lang="ru-RU" dirty="0"/>
          </a:p>
        </p:txBody>
      </p:sp>
      <p:sp>
        <p:nvSpPr>
          <p:cNvPr id="157708" name="Line 12"/>
          <p:cNvSpPr>
            <a:spLocks noChangeShapeType="1"/>
          </p:cNvSpPr>
          <p:nvPr/>
        </p:nvSpPr>
        <p:spPr bwMode="auto">
          <a:xfrm>
            <a:off x="2667000" y="2971800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09" name="Line 13"/>
          <p:cNvSpPr>
            <a:spLocks noChangeShapeType="1"/>
          </p:cNvSpPr>
          <p:nvPr/>
        </p:nvSpPr>
        <p:spPr bwMode="auto">
          <a:xfrm>
            <a:off x="2286000" y="31242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0" name="Line 14"/>
          <p:cNvSpPr>
            <a:spLocks noChangeShapeType="1"/>
          </p:cNvSpPr>
          <p:nvPr/>
        </p:nvSpPr>
        <p:spPr bwMode="auto">
          <a:xfrm>
            <a:off x="6858000" y="32766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1" name="Line 15"/>
          <p:cNvSpPr>
            <a:spLocks noChangeShapeType="1"/>
          </p:cNvSpPr>
          <p:nvPr/>
        </p:nvSpPr>
        <p:spPr bwMode="auto">
          <a:xfrm>
            <a:off x="2286000" y="5181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2" name="Line 16"/>
          <p:cNvSpPr>
            <a:spLocks noChangeShapeType="1"/>
          </p:cNvSpPr>
          <p:nvPr/>
        </p:nvSpPr>
        <p:spPr bwMode="auto">
          <a:xfrm>
            <a:off x="914400" y="556260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3" name="Line 17"/>
          <p:cNvSpPr>
            <a:spLocks noChangeShapeType="1"/>
          </p:cNvSpPr>
          <p:nvPr/>
        </p:nvSpPr>
        <p:spPr bwMode="auto">
          <a:xfrm>
            <a:off x="6858000" y="5181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4" name="Line 18"/>
          <p:cNvSpPr>
            <a:spLocks noChangeShapeType="1"/>
          </p:cNvSpPr>
          <p:nvPr/>
        </p:nvSpPr>
        <p:spPr bwMode="auto">
          <a:xfrm>
            <a:off x="5486400" y="5562600"/>
            <a:ext cx="274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8" name="Line 22"/>
          <p:cNvSpPr>
            <a:spLocks noChangeShapeType="1"/>
          </p:cNvSpPr>
          <p:nvPr/>
        </p:nvSpPr>
        <p:spPr bwMode="auto">
          <a:xfrm>
            <a:off x="17526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4" name="Line 28"/>
          <p:cNvSpPr>
            <a:spLocks noChangeShapeType="1"/>
          </p:cNvSpPr>
          <p:nvPr/>
        </p:nvSpPr>
        <p:spPr bwMode="auto">
          <a:xfrm>
            <a:off x="33528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5" name="Line 29"/>
          <p:cNvSpPr>
            <a:spLocks noChangeShapeType="1"/>
          </p:cNvSpPr>
          <p:nvPr/>
        </p:nvSpPr>
        <p:spPr bwMode="auto">
          <a:xfrm>
            <a:off x="11430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6" name="Line 30"/>
          <p:cNvSpPr>
            <a:spLocks noChangeShapeType="1"/>
          </p:cNvSpPr>
          <p:nvPr/>
        </p:nvSpPr>
        <p:spPr bwMode="auto">
          <a:xfrm>
            <a:off x="25146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28" name="Line 32"/>
          <p:cNvSpPr>
            <a:spLocks noChangeShapeType="1"/>
          </p:cNvSpPr>
          <p:nvPr/>
        </p:nvSpPr>
        <p:spPr bwMode="auto">
          <a:xfrm>
            <a:off x="61722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0" name="Line 34"/>
          <p:cNvSpPr>
            <a:spLocks noChangeShapeType="1"/>
          </p:cNvSpPr>
          <p:nvPr/>
        </p:nvSpPr>
        <p:spPr bwMode="auto">
          <a:xfrm>
            <a:off x="70866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1" name="Line 35"/>
          <p:cNvSpPr>
            <a:spLocks noChangeShapeType="1"/>
          </p:cNvSpPr>
          <p:nvPr/>
        </p:nvSpPr>
        <p:spPr bwMode="auto">
          <a:xfrm>
            <a:off x="7772400" y="55626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2" name="Line 36"/>
          <p:cNvSpPr>
            <a:spLocks noChangeShapeType="1"/>
          </p:cNvSpPr>
          <p:nvPr/>
        </p:nvSpPr>
        <p:spPr bwMode="auto">
          <a:xfrm>
            <a:off x="1524000" y="1905000"/>
            <a:ext cx="6858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3" name="Line 37"/>
          <p:cNvSpPr>
            <a:spLocks noChangeShapeType="1"/>
          </p:cNvSpPr>
          <p:nvPr/>
        </p:nvSpPr>
        <p:spPr bwMode="auto">
          <a:xfrm flipV="1">
            <a:off x="2438400" y="4267200"/>
            <a:ext cx="838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 flipH="1" flipV="1">
            <a:off x="1143000" y="4191000"/>
            <a:ext cx="1143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5" name="Line 39"/>
          <p:cNvSpPr>
            <a:spLocks noChangeShapeType="1"/>
          </p:cNvSpPr>
          <p:nvPr/>
        </p:nvSpPr>
        <p:spPr bwMode="auto">
          <a:xfrm flipV="1">
            <a:off x="2286000" y="2057400"/>
            <a:ext cx="14478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6" name="Line 40"/>
          <p:cNvSpPr>
            <a:spLocks noChangeShapeType="1"/>
          </p:cNvSpPr>
          <p:nvPr/>
        </p:nvSpPr>
        <p:spPr bwMode="auto">
          <a:xfrm flipV="1">
            <a:off x="6858000" y="1981200"/>
            <a:ext cx="11430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7" name="Line 41"/>
          <p:cNvSpPr>
            <a:spLocks noChangeShapeType="1"/>
          </p:cNvSpPr>
          <p:nvPr/>
        </p:nvSpPr>
        <p:spPr bwMode="auto">
          <a:xfrm flipH="1" flipV="1">
            <a:off x="5791200" y="2209800"/>
            <a:ext cx="1066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8" name="Line 42"/>
          <p:cNvSpPr>
            <a:spLocks noChangeShapeType="1"/>
          </p:cNvSpPr>
          <p:nvPr/>
        </p:nvSpPr>
        <p:spPr bwMode="auto">
          <a:xfrm>
            <a:off x="6858000" y="4800600"/>
            <a:ext cx="838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39" name="Line 43"/>
          <p:cNvSpPr>
            <a:spLocks noChangeShapeType="1"/>
          </p:cNvSpPr>
          <p:nvPr/>
        </p:nvSpPr>
        <p:spPr bwMode="auto">
          <a:xfrm flipV="1">
            <a:off x="6858000" y="4191000"/>
            <a:ext cx="9144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1" name="Line 45"/>
          <p:cNvSpPr>
            <a:spLocks noChangeShapeType="1"/>
          </p:cNvSpPr>
          <p:nvPr/>
        </p:nvSpPr>
        <p:spPr bwMode="auto">
          <a:xfrm flipH="1" flipV="1">
            <a:off x="5562600" y="4572000"/>
            <a:ext cx="1295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2" name="Line 46"/>
          <p:cNvSpPr>
            <a:spLocks noChangeShapeType="1"/>
          </p:cNvSpPr>
          <p:nvPr/>
        </p:nvSpPr>
        <p:spPr bwMode="auto">
          <a:xfrm>
            <a:off x="6172200" y="388620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4" name="Line 48"/>
          <p:cNvSpPr>
            <a:spLocks noChangeShapeType="1"/>
          </p:cNvSpPr>
          <p:nvPr/>
        </p:nvSpPr>
        <p:spPr bwMode="auto">
          <a:xfrm>
            <a:off x="6400800" y="3657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5" name="Line 49"/>
          <p:cNvSpPr>
            <a:spLocks noChangeShapeType="1"/>
          </p:cNvSpPr>
          <p:nvPr/>
        </p:nvSpPr>
        <p:spPr bwMode="auto">
          <a:xfrm>
            <a:off x="6553200" y="3886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6" name="Line 50"/>
          <p:cNvSpPr>
            <a:spLocks noChangeShapeType="1"/>
          </p:cNvSpPr>
          <p:nvPr/>
        </p:nvSpPr>
        <p:spPr bwMode="auto">
          <a:xfrm>
            <a:off x="7239000" y="3886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47" name="Line 51"/>
          <p:cNvSpPr>
            <a:spLocks noChangeShapeType="1"/>
          </p:cNvSpPr>
          <p:nvPr/>
        </p:nvSpPr>
        <p:spPr bwMode="auto">
          <a:xfrm>
            <a:off x="7467600" y="3657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15240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 dirty="0" smtClean="0"/>
              <a:t>H</a:t>
            </a:r>
            <a:r>
              <a:rPr lang="en-US" i="1" baseline="-25000" dirty="0" smtClean="0"/>
              <a:t>1</a:t>
            </a:r>
            <a:endParaRPr lang="ru-RU" i="1" baseline="-25000" dirty="0"/>
          </a:p>
        </p:txBody>
      </p:sp>
      <p:sp>
        <p:nvSpPr>
          <p:cNvPr id="157717" name="Rectangle 21"/>
          <p:cNvSpPr>
            <a:spLocks noChangeArrowheads="1"/>
          </p:cNvSpPr>
          <p:nvPr/>
        </p:nvSpPr>
        <p:spPr bwMode="auto">
          <a:xfrm>
            <a:off x="75438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 dirty="0" smtClean="0"/>
              <a:t>H</a:t>
            </a:r>
            <a:r>
              <a:rPr lang="en-US" i="1" baseline="-25000" dirty="0" smtClean="0"/>
              <a:t>2</a:t>
            </a:r>
            <a:endParaRPr lang="ru-RU" i="1" baseline="-25000" dirty="0"/>
          </a:p>
        </p:txBody>
      </p:sp>
      <p:sp>
        <p:nvSpPr>
          <p:cNvPr id="157719" name="Rectangle 23"/>
          <p:cNvSpPr>
            <a:spLocks noChangeArrowheads="1"/>
          </p:cNvSpPr>
          <p:nvPr/>
        </p:nvSpPr>
        <p:spPr bwMode="auto">
          <a:xfrm>
            <a:off x="9144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/>
          </a:p>
        </p:txBody>
      </p:sp>
      <p:sp>
        <p:nvSpPr>
          <p:cNvPr id="157721" name="Rectangle 25"/>
          <p:cNvSpPr>
            <a:spLocks noChangeArrowheads="1"/>
          </p:cNvSpPr>
          <p:nvPr/>
        </p:nvSpPr>
        <p:spPr bwMode="auto">
          <a:xfrm>
            <a:off x="22860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/>
          </a:p>
        </p:txBody>
      </p:sp>
      <p:sp>
        <p:nvSpPr>
          <p:cNvPr id="157723" name="Rectangle 27"/>
          <p:cNvSpPr>
            <a:spLocks noChangeArrowheads="1"/>
          </p:cNvSpPr>
          <p:nvPr/>
        </p:nvSpPr>
        <p:spPr bwMode="auto">
          <a:xfrm>
            <a:off x="31242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/>
          </a:p>
        </p:txBody>
      </p:sp>
      <p:sp>
        <p:nvSpPr>
          <p:cNvPr id="157727" name="Rectangle 31"/>
          <p:cNvSpPr>
            <a:spLocks noChangeArrowheads="1"/>
          </p:cNvSpPr>
          <p:nvPr/>
        </p:nvSpPr>
        <p:spPr bwMode="auto">
          <a:xfrm>
            <a:off x="59436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/>
          </a:p>
        </p:txBody>
      </p:sp>
      <p:sp>
        <p:nvSpPr>
          <p:cNvPr id="157729" name="Rectangle 33"/>
          <p:cNvSpPr>
            <a:spLocks noChangeArrowheads="1"/>
          </p:cNvSpPr>
          <p:nvPr/>
        </p:nvSpPr>
        <p:spPr bwMode="auto">
          <a:xfrm>
            <a:off x="6858000" y="5715000"/>
            <a:ext cx="45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/>
          </a:p>
        </p:txBody>
      </p:sp>
      <p:sp>
        <p:nvSpPr>
          <p:cNvPr id="157704" name="Oval 8"/>
          <p:cNvSpPr>
            <a:spLocks noChangeArrowheads="1"/>
          </p:cNvSpPr>
          <p:nvPr/>
        </p:nvSpPr>
        <p:spPr bwMode="auto">
          <a:xfrm>
            <a:off x="1905000" y="44196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R</a:t>
            </a:r>
            <a:r>
              <a:rPr lang="en-US" i="1" baseline="-25000"/>
              <a:t>1</a:t>
            </a:r>
            <a:endParaRPr lang="ru-RU" i="1" baseline="-25000"/>
          </a:p>
        </p:txBody>
      </p:sp>
      <p:sp>
        <p:nvSpPr>
          <p:cNvPr id="157705" name="Oval 9"/>
          <p:cNvSpPr>
            <a:spLocks noChangeArrowheads="1"/>
          </p:cNvSpPr>
          <p:nvPr/>
        </p:nvSpPr>
        <p:spPr bwMode="auto">
          <a:xfrm>
            <a:off x="6477000" y="25908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R</a:t>
            </a:r>
            <a:r>
              <a:rPr lang="en-US" i="1" baseline="-25000"/>
              <a:t>3</a:t>
            </a:r>
            <a:endParaRPr lang="ru-RU" i="1" baseline="-25000"/>
          </a:p>
        </p:txBody>
      </p:sp>
      <p:sp>
        <p:nvSpPr>
          <p:cNvPr id="157706" name="Oval 10"/>
          <p:cNvSpPr>
            <a:spLocks noChangeArrowheads="1"/>
          </p:cNvSpPr>
          <p:nvPr/>
        </p:nvSpPr>
        <p:spPr bwMode="auto">
          <a:xfrm>
            <a:off x="6477000" y="44196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R</a:t>
            </a:r>
            <a:r>
              <a:rPr lang="en-US" i="1" baseline="-25000"/>
              <a:t>4</a:t>
            </a:r>
            <a:endParaRPr lang="ru-RU" i="1" baseline="-25000"/>
          </a:p>
        </p:txBody>
      </p:sp>
      <p:sp>
        <p:nvSpPr>
          <p:cNvPr id="157707" name="Oval 11"/>
          <p:cNvSpPr>
            <a:spLocks noChangeArrowheads="1"/>
          </p:cNvSpPr>
          <p:nvPr/>
        </p:nvSpPr>
        <p:spPr bwMode="auto">
          <a:xfrm>
            <a:off x="1905000" y="25908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R</a:t>
            </a:r>
            <a:r>
              <a:rPr lang="en-US" i="1" baseline="-25000"/>
              <a:t>2</a:t>
            </a:r>
            <a:endParaRPr lang="ru-RU" i="1" baseline="-25000"/>
          </a:p>
        </p:txBody>
      </p:sp>
    </p:spTree>
    <p:extLst>
      <p:ext uri="{BB962C8B-B14F-4D97-AF65-F5344CB8AC3E}">
        <p14:creationId xmlns:p14="http://schemas.microsoft.com/office/powerpoint/2010/main" val="4154136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07" name="Oval 35"/>
          <p:cNvSpPr>
            <a:spLocks noChangeArrowheads="1"/>
          </p:cNvSpPr>
          <p:nvPr/>
        </p:nvSpPr>
        <p:spPr bwMode="auto">
          <a:xfrm rot="6933437">
            <a:off x="5105400" y="2057400"/>
            <a:ext cx="3581400" cy="2667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6" name="Oval 34"/>
          <p:cNvSpPr>
            <a:spLocks noChangeArrowheads="1"/>
          </p:cNvSpPr>
          <p:nvPr/>
        </p:nvSpPr>
        <p:spPr bwMode="auto">
          <a:xfrm>
            <a:off x="76200" y="2362200"/>
            <a:ext cx="4038600" cy="2667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719" name="Oval 47"/>
          <p:cNvSpPr>
            <a:spLocks noChangeArrowheads="1"/>
          </p:cNvSpPr>
          <p:nvPr/>
        </p:nvSpPr>
        <p:spPr bwMode="auto">
          <a:xfrm rot="5400000">
            <a:off x="4038600" y="1600200"/>
            <a:ext cx="1066800" cy="13716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156722" name="Line 50"/>
          <p:cNvSpPr>
            <a:spLocks noChangeShapeType="1"/>
          </p:cNvSpPr>
          <p:nvPr/>
        </p:nvSpPr>
        <p:spPr bwMode="auto">
          <a:xfrm flipV="1">
            <a:off x="2514600" y="2286000"/>
            <a:ext cx="2057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23" name="Line 51"/>
          <p:cNvSpPr>
            <a:spLocks noChangeShapeType="1"/>
          </p:cNvSpPr>
          <p:nvPr/>
        </p:nvSpPr>
        <p:spPr bwMode="auto">
          <a:xfrm flipH="1">
            <a:off x="4572000" y="2209800"/>
            <a:ext cx="2819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2" name="Line 40"/>
          <p:cNvSpPr>
            <a:spLocks noChangeShapeType="1"/>
          </p:cNvSpPr>
          <p:nvPr/>
        </p:nvSpPr>
        <p:spPr bwMode="auto">
          <a:xfrm flipV="1">
            <a:off x="2514600" y="2971800"/>
            <a:ext cx="3810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08" name="Oval 36"/>
          <p:cNvSpPr>
            <a:spLocks noChangeArrowheads="1"/>
          </p:cNvSpPr>
          <p:nvPr/>
        </p:nvSpPr>
        <p:spPr bwMode="auto">
          <a:xfrm rot="3090770">
            <a:off x="3695700" y="4419600"/>
            <a:ext cx="1752600" cy="2667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710" name="Line 38"/>
          <p:cNvSpPr>
            <a:spLocks noChangeShapeType="1"/>
          </p:cNvSpPr>
          <p:nvPr/>
        </p:nvSpPr>
        <p:spPr bwMode="auto">
          <a:xfrm>
            <a:off x="3200400" y="4343400"/>
            <a:ext cx="76200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1" name="Line 39"/>
          <p:cNvSpPr>
            <a:spLocks noChangeShapeType="1"/>
          </p:cNvSpPr>
          <p:nvPr/>
        </p:nvSpPr>
        <p:spPr bwMode="auto">
          <a:xfrm>
            <a:off x="3200400" y="4343400"/>
            <a:ext cx="3429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13" name="Line 41"/>
          <p:cNvSpPr>
            <a:spLocks noChangeShapeType="1"/>
          </p:cNvSpPr>
          <p:nvPr/>
        </p:nvSpPr>
        <p:spPr bwMode="auto">
          <a:xfrm flipV="1">
            <a:off x="5257800" y="4648200"/>
            <a:ext cx="1371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705" name="Line 33"/>
          <p:cNvSpPr>
            <a:spLocks noChangeShapeType="1"/>
          </p:cNvSpPr>
          <p:nvPr/>
        </p:nvSpPr>
        <p:spPr bwMode="auto">
          <a:xfrm>
            <a:off x="6324600" y="2971800"/>
            <a:ext cx="1371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4" name="Rectangle 2" descr="Large confetti"/>
          <p:cNvSpPr>
            <a:spLocks noGrp="1" noChangeArrowheads="1"/>
          </p:cNvSpPr>
          <p:nvPr>
            <p:ph type="title"/>
          </p:nvPr>
        </p:nvSpPr>
        <p:spPr>
          <a:ln w="12700"/>
        </p:spPr>
        <p:txBody>
          <a:bodyPr/>
          <a:lstStyle/>
          <a:p>
            <a:r>
              <a:rPr lang="en-US" dirty="0"/>
              <a:t>Autonomous Systems</a:t>
            </a:r>
            <a:endParaRPr lang="ru-RU" dirty="0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914400" y="3124200"/>
            <a:ext cx="5334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7" name="Line 5"/>
          <p:cNvSpPr>
            <a:spLocks noChangeShapeType="1"/>
          </p:cNvSpPr>
          <p:nvPr/>
        </p:nvSpPr>
        <p:spPr bwMode="auto">
          <a:xfrm>
            <a:off x="914400" y="3124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78" name="Line 6"/>
          <p:cNvSpPr>
            <a:spLocks noChangeShapeType="1"/>
          </p:cNvSpPr>
          <p:nvPr/>
        </p:nvSpPr>
        <p:spPr bwMode="auto">
          <a:xfrm>
            <a:off x="914400" y="3124200"/>
            <a:ext cx="22860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0" name="Line 8"/>
          <p:cNvSpPr>
            <a:spLocks noChangeShapeType="1"/>
          </p:cNvSpPr>
          <p:nvPr/>
        </p:nvSpPr>
        <p:spPr bwMode="auto">
          <a:xfrm>
            <a:off x="2514600" y="3124200"/>
            <a:ext cx="6858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2" name="Oval 10"/>
          <p:cNvSpPr>
            <a:spLocks noChangeArrowheads="1"/>
          </p:cNvSpPr>
          <p:nvPr/>
        </p:nvSpPr>
        <p:spPr bwMode="auto">
          <a:xfrm>
            <a:off x="2133600" y="27432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3" name="Oval 11"/>
          <p:cNvSpPr>
            <a:spLocks noChangeArrowheads="1"/>
          </p:cNvSpPr>
          <p:nvPr/>
        </p:nvSpPr>
        <p:spPr bwMode="auto">
          <a:xfrm>
            <a:off x="2819400" y="39624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4" name="Oval 12"/>
          <p:cNvSpPr>
            <a:spLocks noChangeArrowheads="1"/>
          </p:cNvSpPr>
          <p:nvPr/>
        </p:nvSpPr>
        <p:spPr bwMode="auto">
          <a:xfrm>
            <a:off x="1066800" y="39624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5" name="Oval 13"/>
          <p:cNvSpPr>
            <a:spLocks noChangeArrowheads="1"/>
          </p:cNvSpPr>
          <p:nvPr/>
        </p:nvSpPr>
        <p:spPr bwMode="auto">
          <a:xfrm>
            <a:off x="533400" y="27432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i="1" baseline="-25000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 rot="4728969">
            <a:off x="6572250" y="1958975"/>
            <a:ext cx="5334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 rot="4728969">
            <a:off x="6740525" y="2973388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 rot="4728969">
            <a:off x="5867400" y="2819400"/>
            <a:ext cx="22860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89" name="Line 17"/>
          <p:cNvSpPr>
            <a:spLocks noChangeShapeType="1"/>
          </p:cNvSpPr>
          <p:nvPr/>
        </p:nvSpPr>
        <p:spPr bwMode="auto">
          <a:xfrm rot="4728969">
            <a:off x="6821488" y="3603625"/>
            <a:ext cx="6858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6690" name="Oval 18"/>
          <p:cNvSpPr>
            <a:spLocks noChangeArrowheads="1"/>
          </p:cNvSpPr>
          <p:nvPr/>
        </p:nvSpPr>
        <p:spPr bwMode="auto">
          <a:xfrm rot="4728969">
            <a:off x="7315200" y="33782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1" name="Oval 19"/>
          <p:cNvSpPr>
            <a:spLocks noChangeArrowheads="1"/>
          </p:cNvSpPr>
          <p:nvPr/>
        </p:nvSpPr>
        <p:spPr bwMode="auto">
          <a:xfrm rot="4728969">
            <a:off x="6251575" y="428625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2" name="Oval 20"/>
          <p:cNvSpPr>
            <a:spLocks noChangeArrowheads="1"/>
          </p:cNvSpPr>
          <p:nvPr/>
        </p:nvSpPr>
        <p:spPr bwMode="auto">
          <a:xfrm rot="4728969">
            <a:off x="5911850" y="2566988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693" name="Oval 21"/>
          <p:cNvSpPr>
            <a:spLocks noChangeArrowheads="1"/>
          </p:cNvSpPr>
          <p:nvPr/>
        </p:nvSpPr>
        <p:spPr bwMode="auto">
          <a:xfrm rot="4728969">
            <a:off x="7005638" y="1808163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grpSp>
        <p:nvGrpSpPr>
          <p:cNvPr id="156704" name="Group 32"/>
          <p:cNvGrpSpPr>
            <a:grpSpLocks/>
          </p:cNvGrpSpPr>
          <p:nvPr/>
        </p:nvGrpSpPr>
        <p:grpSpPr bwMode="auto">
          <a:xfrm rot="1080373">
            <a:off x="3659188" y="4876800"/>
            <a:ext cx="1825625" cy="1670050"/>
            <a:chOff x="2642" y="3232"/>
            <a:chExt cx="1150" cy="1052"/>
          </a:xfrm>
        </p:grpSpPr>
        <p:sp>
          <p:nvSpPr>
            <p:cNvPr id="156699" name="Line 27"/>
            <p:cNvSpPr>
              <a:spLocks noChangeShapeType="1"/>
            </p:cNvSpPr>
            <p:nvPr/>
          </p:nvSpPr>
          <p:spPr bwMode="auto">
            <a:xfrm rot="4728969">
              <a:off x="3001" y="3374"/>
              <a:ext cx="432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6700" name="Oval 28"/>
            <p:cNvSpPr>
              <a:spLocks noChangeArrowheads="1"/>
            </p:cNvSpPr>
            <p:nvPr/>
          </p:nvSpPr>
          <p:spPr bwMode="auto">
            <a:xfrm rot="4728969">
              <a:off x="3312" y="3232"/>
              <a:ext cx="480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 i="1" baseline="-25000"/>
            </a:p>
          </p:txBody>
        </p:sp>
        <p:sp>
          <p:nvSpPr>
            <p:cNvPr id="156701" name="Oval 29"/>
            <p:cNvSpPr>
              <a:spLocks noChangeArrowheads="1"/>
            </p:cNvSpPr>
            <p:nvPr/>
          </p:nvSpPr>
          <p:spPr bwMode="auto">
            <a:xfrm rot="4728969">
              <a:off x="2642" y="3804"/>
              <a:ext cx="480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endParaRPr lang="ru-RU" i="1" baseline="-25000"/>
            </a:p>
          </p:txBody>
        </p:sp>
      </p:grpSp>
      <p:sp>
        <p:nvSpPr>
          <p:cNvPr id="156715" name="Text Box 43"/>
          <p:cNvSpPr txBox="1">
            <a:spLocks noChangeArrowheads="1"/>
          </p:cNvSpPr>
          <p:nvPr/>
        </p:nvSpPr>
        <p:spPr bwMode="auto">
          <a:xfrm>
            <a:off x="5791200" y="3581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Y</a:t>
            </a:r>
            <a:endParaRPr lang="ru-RU" i="1"/>
          </a:p>
        </p:txBody>
      </p:sp>
      <p:sp>
        <p:nvSpPr>
          <p:cNvPr id="156716" name="Text Box 44"/>
          <p:cNvSpPr txBox="1">
            <a:spLocks noChangeArrowheads="1"/>
          </p:cNvSpPr>
          <p:nvPr/>
        </p:nvSpPr>
        <p:spPr bwMode="auto">
          <a:xfrm>
            <a:off x="3581400" y="34290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 dirty="0"/>
              <a:t>X</a:t>
            </a:r>
            <a:endParaRPr lang="ru-RU" i="1" dirty="0"/>
          </a:p>
        </p:txBody>
      </p:sp>
      <p:sp>
        <p:nvSpPr>
          <p:cNvPr id="156718" name="Text Box 46"/>
          <p:cNvSpPr txBox="1">
            <a:spLocks noChangeArrowheads="1"/>
          </p:cNvSpPr>
          <p:nvPr/>
        </p:nvSpPr>
        <p:spPr bwMode="auto">
          <a:xfrm>
            <a:off x="4387850" y="5029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/>
              <a:t>Z</a:t>
            </a:r>
            <a:endParaRPr lang="ru-RU" i="1"/>
          </a:p>
        </p:txBody>
      </p:sp>
      <p:sp>
        <p:nvSpPr>
          <p:cNvPr id="156720" name="Oval 48"/>
          <p:cNvSpPr>
            <a:spLocks noChangeArrowheads="1"/>
          </p:cNvSpPr>
          <p:nvPr/>
        </p:nvSpPr>
        <p:spPr bwMode="auto">
          <a:xfrm rot="4728969">
            <a:off x="4191000" y="19050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ru-RU" i="1" baseline="-25000"/>
          </a:p>
        </p:txBody>
      </p:sp>
      <p:sp>
        <p:nvSpPr>
          <p:cNvPr id="156721" name="Text Box 49"/>
          <p:cNvSpPr txBox="1">
            <a:spLocks noChangeArrowheads="1"/>
          </p:cNvSpPr>
          <p:nvPr/>
        </p:nvSpPr>
        <p:spPr bwMode="auto">
          <a:xfrm>
            <a:off x="3886200" y="20574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i="1" dirty="0"/>
              <a:t>A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24851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7" name="Line 13"/>
          <p:cNvSpPr>
            <a:spLocks noChangeShapeType="1"/>
          </p:cNvSpPr>
          <p:nvPr/>
        </p:nvSpPr>
        <p:spPr bwMode="auto">
          <a:xfrm flipV="1">
            <a:off x="3810000" y="2133600"/>
            <a:ext cx="7620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8" name="Line 14"/>
          <p:cNvSpPr>
            <a:spLocks noChangeShapeType="1"/>
          </p:cNvSpPr>
          <p:nvPr/>
        </p:nvSpPr>
        <p:spPr bwMode="auto">
          <a:xfrm>
            <a:off x="4572000" y="2133600"/>
            <a:ext cx="838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6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graph</a:t>
            </a:r>
            <a:endParaRPr lang="ru-RU" dirty="0"/>
          </a:p>
        </p:txBody>
      </p:sp>
      <p:sp>
        <p:nvSpPr>
          <p:cNvPr id="159751" name="Line 7"/>
          <p:cNvSpPr>
            <a:spLocks noChangeShapeType="1"/>
          </p:cNvSpPr>
          <p:nvPr/>
        </p:nvSpPr>
        <p:spPr bwMode="auto">
          <a:xfrm>
            <a:off x="3810000" y="3124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2" name="Line 8"/>
          <p:cNvSpPr>
            <a:spLocks noChangeShapeType="1"/>
          </p:cNvSpPr>
          <p:nvPr/>
        </p:nvSpPr>
        <p:spPr bwMode="auto">
          <a:xfrm flipH="1" flipV="1">
            <a:off x="3810000" y="3124200"/>
            <a:ext cx="533400" cy="1219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3" name="Line 9"/>
          <p:cNvSpPr>
            <a:spLocks noChangeShapeType="1"/>
          </p:cNvSpPr>
          <p:nvPr/>
        </p:nvSpPr>
        <p:spPr bwMode="auto">
          <a:xfrm flipV="1">
            <a:off x="4343400" y="3124200"/>
            <a:ext cx="1066800" cy="1219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8" name="Oval 4"/>
          <p:cNvSpPr>
            <a:spLocks noChangeArrowheads="1"/>
          </p:cNvSpPr>
          <p:nvPr/>
        </p:nvSpPr>
        <p:spPr bwMode="auto">
          <a:xfrm>
            <a:off x="5029200" y="2743200"/>
            <a:ext cx="762000" cy="762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Y</a:t>
            </a:r>
            <a:endParaRPr lang="ru-RU" i="1"/>
          </a:p>
        </p:txBody>
      </p:sp>
      <p:sp>
        <p:nvSpPr>
          <p:cNvPr id="159749" name="Oval 5"/>
          <p:cNvSpPr>
            <a:spLocks noChangeArrowheads="1"/>
          </p:cNvSpPr>
          <p:nvPr/>
        </p:nvSpPr>
        <p:spPr bwMode="auto">
          <a:xfrm>
            <a:off x="3962400" y="3962400"/>
            <a:ext cx="762000" cy="762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Z</a:t>
            </a:r>
            <a:endParaRPr lang="ru-RU" i="1"/>
          </a:p>
        </p:txBody>
      </p:sp>
      <p:sp>
        <p:nvSpPr>
          <p:cNvPr id="159750" name="Oval 6"/>
          <p:cNvSpPr>
            <a:spLocks noChangeArrowheads="1"/>
          </p:cNvSpPr>
          <p:nvPr/>
        </p:nvSpPr>
        <p:spPr bwMode="auto">
          <a:xfrm>
            <a:off x="3429000" y="2743200"/>
            <a:ext cx="762000" cy="762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X</a:t>
            </a:r>
            <a:endParaRPr lang="ru-RU" i="1"/>
          </a:p>
        </p:txBody>
      </p:sp>
      <p:sp>
        <p:nvSpPr>
          <p:cNvPr id="159756" name="Oval 12"/>
          <p:cNvSpPr>
            <a:spLocks noChangeArrowheads="1"/>
          </p:cNvSpPr>
          <p:nvPr/>
        </p:nvSpPr>
        <p:spPr bwMode="auto">
          <a:xfrm>
            <a:off x="4191000" y="1752600"/>
            <a:ext cx="762000" cy="7620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i="1"/>
              <a:t>A</a:t>
            </a:r>
            <a:endParaRPr lang="ru-RU" i="1"/>
          </a:p>
        </p:txBody>
      </p:sp>
    </p:spTree>
    <p:extLst>
      <p:ext uri="{BB962C8B-B14F-4D97-AF65-F5344CB8AC3E}">
        <p14:creationId xmlns:p14="http://schemas.microsoft.com/office/powerpoint/2010/main" val="172943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13065</TotalTime>
  <Words>789</Words>
  <Application>Microsoft Office PowerPoint</Application>
  <PresentationFormat>On-screen Show (4:3)</PresentationFormat>
  <Paragraphs>220</Paragraphs>
  <Slides>48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Cambria Math</vt:lpstr>
      <vt:lpstr>Calibri</vt:lpstr>
      <vt:lpstr>Wingdings</vt:lpstr>
      <vt:lpstr>Times New Roman</vt:lpstr>
      <vt:lpstr>Mathematica1</vt:lpstr>
      <vt:lpstr>Default Design</vt:lpstr>
      <vt:lpstr>Large graphs in physics: From statistical mechanics of networks to quantum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Routers</vt:lpstr>
      <vt:lpstr>Autonomous Systems</vt:lpstr>
      <vt:lpstr>AS graph</vt:lpstr>
      <vt:lpstr>PowerPoint Presentation</vt:lpstr>
      <vt:lpstr>Web of trust (PGP graph)</vt:lpstr>
      <vt:lpstr>Brain (fMRI graph)</vt:lpstr>
      <vt:lpstr>Universe (causal set)</vt:lpstr>
      <vt:lpstr>Universe (causal set)</vt:lpstr>
      <vt:lpstr>De Sitter spacetime</vt:lpstr>
      <vt:lpstr>PowerPoint Presentation</vt:lpstr>
      <vt:lpstr>PowerPoint Presentation</vt:lpstr>
      <vt:lpstr>PowerPoint Presentation</vt:lpstr>
      <vt:lpstr>Random graphs with hidden variables</vt:lpstr>
      <vt:lpstr>Example: Classical random graphs</vt:lpstr>
      <vt:lpstr>Example: Soft configuration model</vt:lpstr>
      <vt:lpstr>Example: Random geometric graphs</vt:lpstr>
      <vt:lpstr>Taxonomy of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Exponential random graphs</vt:lpstr>
      <vt:lpstr>Examples</vt:lpstr>
      <vt:lpstr>PowerPoint Presentation</vt:lpstr>
      <vt:lpstr>PowerPoint Presentation</vt:lpstr>
      <vt:lpstr>PowerPoint Presentation</vt:lpstr>
      <vt:lpstr>The key property of the model</vt:lpstr>
      <vt:lpstr>PowerPoint Presentation</vt:lpstr>
      <vt:lpstr>PowerPoint Presentation</vt:lpstr>
      <vt:lpstr>PowerPoint Presentation</vt:lpstr>
      <vt:lpstr>PowerPoint Presentation</vt:lpstr>
      <vt:lpstr>Take-home messages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Alex Ma</cp:lastModifiedBy>
  <cp:revision>240</cp:revision>
  <dcterms:created xsi:type="dcterms:W3CDTF">2010-05-04T21:28:01Z</dcterms:created>
  <dcterms:modified xsi:type="dcterms:W3CDTF">2012-11-27T19:31:35Z</dcterms:modified>
</cp:coreProperties>
</file>