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1" r:id="rId4"/>
    <p:sldId id="262" r:id="rId5"/>
    <p:sldId id="259" r:id="rId6"/>
    <p:sldId id="260" r:id="rId7"/>
    <p:sldId id="270" r:id="rId8"/>
    <p:sldId id="267" r:id="rId9"/>
    <p:sldId id="263" r:id="rId10"/>
    <p:sldId id="264" r:id="rId11"/>
    <p:sldId id="265" r:id="rId12"/>
    <p:sldId id="266" r:id="rId13"/>
    <p:sldId id="272" r:id="rId14"/>
    <p:sldId id="273" r:id="rId15"/>
    <p:sldId id="269" r:id="rId16"/>
    <p:sldId id="271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7AAB9-F335-9647-9B05-D38504F72279}" type="datetimeFigureOut">
              <a:rPr lang="en-US" smtClean="0"/>
              <a:t>5/20/12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0523-2AF8-1943-A1B5-57A642F2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03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05185-2093-E443-A79C-6F52EB62233C}" type="datetimeFigureOut">
              <a:rPr lang="en-US" smtClean="0"/>
              <a:t>5/20/12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DC91E-5677-2D45-B024-4636C25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306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DC91E-5677-2D45-B024-4636C25C6B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1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DC91E-5677-2D45-B024-4636C25C6B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1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82911-2585-864F-A37B-4F3F611DF011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IFIP Networking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19DF-788E-A942-9CB0-F648C80CA030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B58-4CE2-9345-8504-A28CBCE7DC61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7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F23C-2F52-C246-AD6D-0540B416289C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9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1733-7D71-AC48-9D87-D1B614B230EF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794C-9808-544A-9481-D5C9ABB51501}" type="datetime1">
              <a:rPr lang="en-US" smtClean="0"/>
              <a:t>5/24/12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3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C629-1F98-204F-9058-0D19FD77B539}" type="datetime1">
              <a:rPr lang="en-US" smtClean="0"/>
              <a:t>5/24/12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07C8-C4B3-FF48-B25C-C7E87187113C}" type="datetime1">
              <a:rPr lang="en-US" smtClean="0"/>
              <a:t>5/24/12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1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7A63-8F89-9845-AED4-559273BC8B5E}" type="datetime1">
              <a:rPr lang="en-US" smtClean="0"/>
              <a:t>5/24/12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9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AAAA1-EAE6-C84D-BC8E-E5473ED56EDF}" type="datetime1">
              <a:rPr lang="en-US" smtClean="0"/>
              <a:t>5/24/12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1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531E-018B-7943-8788-2D87BC2302BB}" type="datetime1">
              <a:rPr lang="en-US" smtClean="0"/>
              <a:t>5/24/12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1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E893B-CF63-FD4A-9907-6D6A44AFFBB9}" type="datetime1">
              <a:rPr lang="en-US" smtClean="0"/>
              <a:t>5/24/12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IFIP Networking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AFD0-ED31-C84E-BD4F-01627077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5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mogh@caid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7583"/>
            <a:ext cx="7772400" cy="1470025"/>
          </a:xfrm>
        </p:spPr>
        <p:txBody>
          <a:bodyPr/>
          <a:lstStyle/>
          <a:p>
            <a:r>
              <a:rPr lang="en-US" dirty="0" smtClean="0"/>
              <a:t>Measuring the Evolution of Internet Peering Agreements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63778"/>
            <a:ext cx="6400800" cy="20408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Amogh Dhamdhere (CAIDA, UCSD)</a:t>
            </a:r>
          </a:p>
          <a:p>
            <a:r>
              <a:rPr lang="en-US" dirty="0" err="1" smtClean="0"/>
              <a:t>Himalatha</a:t>
            </a:r>
            <a:r>
              <a:rPr lang="en-US" dirty="0" smtClean="0"/>
              <a:t> </a:t>
            </a:r>
            <a:r>
              <a:rPr lang="en-US" dirty="0" err="1" smtClean="0"/>
              <a:t>Cherukuru</a:t>
            </a:r>
            <a:r>
              <a:rPr lang="en-US" dirty="0" smtClean="0"/>
              <a:t> (Georgia Tech)</a:t>
            </a:r>
          </a:p>
          <a:p>
            <a:r>
              <a:rPr lang="en-US" dirty="0" smtClean="0"/>
              <a:t>Constantine </a:t>
            </a:r>
            <a:r>
              <a:rPr lang="en-US" dirty="0" err="1" smtClean="0"/>
              <a:t>Dovrolis</a:t>
            </a:r>
            <a:r>
              <a:rPr lang="en-US" dirty="0" smtClean="0"/>
              <a:t> (Georgia Tech)</a:t>
            </a:r>
          </a:p>
          <a:p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Claffy</a:t>
            </a:r>
            <a:r>
              <a:rPr lang="en-US" dirty="0" smtClean="0"/>
              <a:t> (CAIDA, UCSD)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2D72-E3DF-BA4E-8CED-D452C3650329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885" y="5336522"/>
            <a:ext cx="961624" cy="1046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887" y="5302129"/>
            <a:ext cx="1049987" cy="10360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473" y="5323155"/>
            <a:ext cx="114300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0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506604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eering link M-R is visible if the route monitor is lower in the hierarchy than 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Choose route monitors likely to be higher in the hierarchy than M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Use AS degree</a:t>
            </a:r>
          </a:p>
          <a:p>
            <a:r>
              <a:rPr lang="en-US" dirty="0" smtClean="0"/>
              <a:t>M-P1 is visible from most large remote monitors </a:t>
            </a:r>
            <a:r>
              <a:rPr lang="en-US" dirty="0" smtClean="0">
                <a:sym typeface="Wingdings"/>
              </a:rPr>
              <a:t> transit link</a:t>
            </a:r>
          </a:p>
          <a:p>
            <a:r>
              <a:rPr lang="en-US" dirty="0" smtClean="0">
                <a:sym typeface="Wingdings"/>
              </a:rPr>
              <a:t>If M-R1 and M-R2 are not visible from most large remote monitors  non-transit links</a:t>
            </a:r>
          </a:p>
          <a:p>
            <a:pPr lvl="1"/>
            <a:r>
              <a:rPr lang="en-US" dirty="0" smtClean="0">
                <a:sym typeface="Wingdings"/>
              </a:rPr>
              <a:t>Also includes backup and one-direction transit links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436-BCEA-474F-9BFF-D5DAA68084FE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vs. Non-transit Links</a:t>
            </a:r>
            <a:endParaRPr lang="en-US" dirty="0"/>
          </a:p>
        </p:txBody>
      </p:sp>
      <p:sp>
        <p:nvSpPr>
          <p:cNvPr id="10" name="Decagon 9"/>
          <p:cNvSpPr/>
          <p:nvPr/>
        </p:nvSpPr>
        <p:spPr>
          <a:xfrm>
            <a:off x="6395452" y="3826031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ecagon 10"/>
          <p:cNvSpPr/>
          <p:nvPr/>
        </p:nvSpPr>
        <p:spPr>
          <a:xfrm>
            <a:off x="5186896" y="1584149"/>
            <a:ext cx="685127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Decagon 13"/>
          <p:cNvSpPr/>
          <p:nvPr/>
        </p:nvSpPr>
        <p:spPr>
          <a:xfrm>
            <a:off x="8150726" y="3826032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ecagon 14"/>
          <p:cNvSpPr/>
          <p:nvPr/>
        </p:nvSpPr>
        <p:spPr>
          <a:xfrm>
            <a:off x="4672206" y="3826030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0" idx="6"/>
            <a:endCxn id="15" idx="1"/>
          </p:cNvCxnSpPr>
          <p:nvPr/>
        </p:nvCxnSpPr>
        <p:spPr>
          <a:xfrm flipH="1" flipV="1">
            <a:off x="5208280" y="4122809"/>
            <a:ext cx="118717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14" idx="6"/>
          </p:cNvCxnSpPr>
          <p:nvPr/>
        </p:nvCxnSpPr>
        <p:spPr>
          <a:xfrm>
            <a:off x="6931526" y="4122810"/>
            <a:ext cx="1219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Decagon 17"/>
          <p:cNvSpPr/>
          <p:nvPr/>
        </p:nvSpPr>
        <p:spPr>
          <a:xfrm>
            <a:off x="5125297" y="5334001"/>
            <a:ext cx="726518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ecagon 19"/>
          <p:cNvSpPr/>
          <p:nvPr/>
        </p:nvSpPr>
        <p:spPr>
          <a:xfrm>
            <a:off x="6408097" y="1557413"/>
            <a:ext cx="792747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Decagon 20"/>
          <p:cNvSpPr/>
          <p:nvPr/>
        </p:nvSpPr>
        <p:spPr>
          <a:xfrm>
            <a:off x="7818465" y="1550730"/>
            <a:ext cx="677668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5" idx="4"/>
            <a:endCxn id="10" idx="9"/>
          </p:cNvCxnSpPr>
          <p:nvPr/>
        </p:nvCxnSpPr>
        <p:spPr>
          <a:xfrm flipH="1">
            <a:off x="6746317" y="3437304"/>
            <a:ext cx="42836" cy="388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Decagon 24"/>
          <p:cNvSpPr/>
          <p:nvPr/>
        </p:nvSpPr>
        <p:spPr>
          <a:xfrm>
            <a:off x="6603944" y="2843748"/>
            <a:ext cx="536074" cy="593557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Cloud 25"/>
          <p:cNvSpPr/>
          <p:nvPr/>
        </p:nvSpPr>
        <p:spPr>
          <a:xfrm>
            <a:off x="5208280" y="2279605"/>
            <a:ext cx="3462420" cy="59355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loud 40"/>
          <p:cNvSpPr/>
          <p:nvPr/>
        </p:nvSpPr>
        <p:spPr>
          <a:xfrm>
            <a:off x="5186896" y="4624357"/>
            <a:ext cx="3462420" cy="59355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684182" y="2192420"/>
            <a:ext cx="854068" cy="3355475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547" h="3244448">
                <a:moveTo>
                  <a:pt x="0" y="0"/>
                </a:moveTo>
                <a:cubicBezTo>
                  <a:pt x="852390" y="157014"/>
                  <a:pt x="1104941" y="604864"/>
                  <a:pt x="1288497" y="918342"/>
                </a:cubicBezTo>
                <a:cubicBezTo>
                  <a:pt x="1472053" y="1231820"/>
                  <a:pt x="1266216" y="1493185"/>
                  <a:pt x="1101339" y="1880869"/>
                </a:cubicBezTo>
                <a:cubicBezTo>
                  <a:pt x="936462" y="2268553"/>
                  <a:pt x="299234" y="3244448"/>
                  <a:pt x="299234" y="3244448"/>
                </a:cubicBezTo>
                <a:lnTo>
                  <a:pt x="299234" y="3244448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984845" y="2090814"/>
            <a:ext cx="1185396" cy="3676317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1400829 w 2215939"/>
              <a:gd name="connsiteY0" fmla="*/ 0 h 3502969"/>
              <a:gd name="connsiteX1" fmla="*/ 6012 w 2215939"/>
              <a:gd name="connsiteY1" fmla="*/ 1099306 h 3502969"/>
              <a:gd name="connsiteX2" fmla="*/ 2182727 w 2215939"/>
              <a:gd name="connsiteY2" fmla="*/ 2139390 h 3502969"/>
              <a:gd name="connsiteX3" fmla="*/ 1380622 w 2215939"/>
              <a:gd name="connsiteY3" fmla="*/ 3502969 h 3502969"/>
              <a:gd name="connsiteX4" fmla="*/ 1380622 w 2215939"/>
              <a:gd name="connsiteY4" fmla="*/ 3502969 h 3502969"/>
              <a:gd name="connsiteX0" fmla="*/ 1026878 w 2225317"/>
              <a:gd name="connsiteY0" fmla="*/ 0 h 3554674"/>
              <a:gd name="connsiteX1" fmla="*/ 15390 w 2225317"/>
              <a:gd name="connsiteY1" fmla="*/ 1151011 h 3554674"/>
              <a:gd name="connsiteX2" fmla="*/ 2192105 w 2225317"/>
              <a:gd name="connsiteY2" fmla="*/ 2191095 h 3554674"/>
              <a:gd name="connsiteX3" fmla="*/ 1390000 w 2225317"/>
              <a:gd name="connsiteY3" fmla="*/ 3554674 h 3554674"/>
              <a:gd name="connsiteX4" fmla="*/ 1390000 w 2225317"/>
              <a:gd name="connsiteY4" fmla="*/ 3554674 h 3554674"/>
              <a:gd name="connsiteX0" fmla="*/ 1442600 w 1805722"/>
              <a:gd name="connsiteY0" fmla="*/ 0 h 3554674"/>
              <a:gd name="connsiteX1" fmla="*/ 431112 w 1805722"/>
              <a:gd name="connsiteY1" fmla="*/ 1151011 h 3554674"/>
              <a:gd name="connsiteX2" fmla="*/ 73586 w 1805722"/>
              <a:gd name="connsiteY2" fmla="*/ 2475470 h 3554674"/>
              <a:gd name="connsiteX3" fmla="*/ 1805722 w 1805722"/>
              <a:gd name="connsiteY3" fmla="*/ 3554674 h 3554674"/>
              <a:gd name="connsiteX4" fmla="*/ 1805722 w 1805722"/>
              <a:gd name="connsiteY4" fmla="*/ 3554674 h 3554674"/>
              <a:gd name="connsiteX0" fmla="*/ 1525236 w 1888358"/>
              <a:gd name="connsiteY0" fmla="*/ 0 h 3554674"/>
              <a:gd name="connsiteX1" fmla="*/ 236898 w 1888358"/>
              <a:gd name="connsiteY1" fmla="*/ 1151011 h 3554674"/>
              <a:gd name="connsiteX2" fmla="*/ 156222 w 1888358"/>
              <a:gd name="connsiteY2" fmla="*/ 2475470 h 3554674"/>
              <a:gd name="connsiteX3" fmla="*/ 1888358 w 1888358"/>
              <a:gd name="connsiteY3" fmla="*/ 3554674 h 3554674"/>
              <a:gd name="connsiteX4" fmla="*/ 1888358 w 1888358"/>
              <a:gd name="connsiteY4" fmla="*/ 3554674 h 355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8358" h="3554674">
                <a:moveTo>
                  <a:pt x="1525236" y="0"/>
                </a:moveTo>
                <a:cubicBezTo>
                  <a:pt x="2036889" y="415535"/>
                  <a:pt x="465067" y="738433"/>
                  <a:pt x="236898" y="1151011"/>
                </a:cubicBezTo>
                <a:cubicBezTo>
                  <a:pt x="8729" y="1563589"/>
                  <a:pt x="-119021" y="2074859"/>
                  <a:pt x="156222" y="2475470"/>
                </a:cubicBezTo>
                <a:cubicBezTo>
                  <a:pt x="431465" y="2876081"/>
                  <a:pt x="1599669" y="3374807"/>
                  <a:pt x="1888358" y="3554674"/>
                </a:cubicBezTo>
                <a:lnTo>
                  <a:pt x="1888358" y="3554674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79718" y="2144289"/>
            <a:ext cx="1232699" cy="3189712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20207 w 807266"/>
              <a:gd name="connsiteY0" fmla="*/ 0 h 3502969"/>
              <a:gd name="connsiteX1" fmla="*/ 329083 w 807266"/>
              <a:gd name="connsiteY1" fmla="*/ 1357828 h 3502969"/>
              <a:gd name="connsiteX2" fmla="*/ 802105 w 807266"/>
              <a:gd name="connsiteY2" fmla="*/ 2139390 h 3502969"/>
              <a:gd name="connsiteX3" fmla="*/ 0 w 807266"/>
              <a:gd name="connsiteY3" fmla="*/ 3502969 h 3502969"/>
              <a:gd name="connsiteX4" fmla="*/ 0 w 807266"/>
              <a:gd name="connsiteY4" fmla="*/ 3502969 h 3502969"/>
              <a:gd name="connsiteX0" fmla="*/ 20207 w 804097"/>
              <a:gd name="connsiteY0" fmla="*/ 0 h 3502969"/>
              <a:gd name="connsiteX1" fmla="*/ 329083 w 804097"/>
              <a:gd name="connsiteY1" fmla="*/ 1357828 h 3502969"/>
              <a:gd name="connsiteX2" fmla="*/ 802105 w 804097"/>
              <a:gd name="connsiteY2" fmla="*/ 2139390 h 3502969"/>
              <a:gd name="connsiteX3" fmla="*/ 133777 w 804097"/>
              <a:gd name="connsiteY3" fmla="*/ 2528348 h 3502969"/>
              <a:gd name="connsiteX4" fmla="*/ 0 w 804097"/>
              <a:gd name="connsiteY4" fmla="*/ 3502969 h 3502969"/>
              <a:gd name="connsiteX5" fmla="*/ 0 w 804097"/>
              <a:gd name="connsiteY5" fmla="*/ 3502969 h 3502969"/>
              <a:gd name="connsiteX0" fmla="*/ 20207 w 375972"/>
              <a:gd name="connsiteY0" fmla="*/ 0 h 3502969"/>
              <a:gd name="connsiteX1" fmla="*/ 329083 w 375972"/>
              <a:gd name="connsiteY1" fmla="*/ 1357828 h 3502969"/>
              <a:gd name="connsiteX2" fmla="*/ 354886 w 375972"/>
              <a:gd name="connsiteY2" fmla="*/ 2178169 h 3502969"/>
              <a:gd name="connsiteX3" fmla="*/ 133777 w 375972"/>
              <a:gd name="connsiteY3" fmla="*/ 2528348 h 3502969"/>
              <a:gd name="connsiteX4" fmla="*/ 0 w 375972"/>
              <a:gd name="connsiteY4" fmla="*/ 3502969 h 3502969"/>
              <a:gd name="connsiteX5" fmla="*/ 0 w 375972"/>
              <a:gd name="connsiteY5" fmla="*/ 3502969 h 3502969"/>
              <a:gd name="connsiteX0" fmla="*/ 20207 w 734669"/>
              <a:gd name="connsiteY0" fmla="*/ 0 h 3502969"/>
              <a:gd name="connsiteX1" fmla="*/ 329083 w 734669"/>
              <a:gd name="connsiteY1" fmla="*/ 1357828 h 3502969"/>
              <a:gd name="connsiteX2" fmla="*/ 354886 w 734669"/>
              <a:gd name="connsiteY2" fmla="*/ 2178169 h 3502969"/>
              <a:gd name="connsiteX3" fmla="*/ 708775 w 734669"/>
              <a:gd name="connsiteY3" fmla="*/ 2748091 h 3502969"/>
              <a:gd name="connsiteX4" fmla="*/ 0 w 734669"/>
              <a:gd name="connsiteY4" fmla="*/ 3502969 h 3502969"/>
              <a:gd name="connsiteX5" fmla="*/ 0 w 734669"/>
              <a:gd name="connsiteY5" fmla="*/ 3502969 h 3502969"/>
              <a:gd name="connsiteX0" fmla="*/ 20207 w 734671"/>
              <a:gd name="connsiteY0" fmla="*/ 0 h 3502969"/>
              <a:gd name="connsiteX1" fmla="*/ 329083 w 734671"/>
              <a:gd name="connsiteY1" fmla="*/ 1357828 h 3502969"/>
              <a:gd name="connsiteX2" fmla="*/ 354886 w 734671"/>
              <a:gd name="connsiteY2" fmla="*/ 2178169 h 3502969"/>
              <a:gd name="connsiteX3" fmla="*/ 708775 w 734671"/>
              <a:gd name="connsiteY3" fmla="*/ 2748091 h 3502969"/>
              <a:gd name="connsiteX4" fmla="*/ 0 w 734671"/>
              <a:gd name="connsiteY4" fmla="*/ 3502969 h 3502969"/>
              <a:gd name="connsiteX0" fmla="*/ 0 w 714462"/>
              <a:gd name="connsiteY0" fmla="*/ 0 h 2748091"/>
              <a:gd name="connsiteX1" fmla="*/ 308876 w 714462"/>
              <a:gd name="connsiteY1" fmla="*/ 1357828 h 2748091"/>
              <a:gd name="connsiteX2" fmla="*/ 334679 w 714462"/>
              <a:gd name="connsiteY2" fmla="*/ 2178169 h 2748091"/>
              <a:gd name="connsiteX3" fmla="*/ 688568 w 714462"/>
              <a:gd name="connsiteY3" fmla="*/ 2748091 h 2748091"/>
              <a:gd name="connsiteX0" fmla="*/ 0 w 1213879"/>
              <a:gd name="connsiteY0" fmla="*/ 0 h 3084169"/>
              <a:gd name="connsiteX1" fmla="*/ 308876 w 1213879"/>
              <a:gd name="connsiteY1" fmla="*/ 1357828 h 3084169"/>
              <a:gd name="connsiteX2" fmla="*/ 334679 w 1213879"/>
              <a:gd name="connsiteY2" fmla="*/ 2178169 h 3084169"/>
              <a:gd name="connsiteX3" fmla="*/ 1199676 w 1213879"/>
              <a:gd name="connsiteY3" fmla="*/ 3084169 h 3084169"/>
              <a:gd name="connsiteX0" fmla="*/ 0 w 1214362"/>
              <a:gd name="connsiteY0" fmla="*/ 0 h 3084169"/>
              <a:gd name="connsiteX1" fmla="*/ 117210 w 1214362"/>
              <a:gd name="connsiteY1" fmla="*/ 1357828 h 3084169"/>
              <a:gd name="connsiteX2" fmla="*/ 334679 w 1214362"/>
              <a:gd name="connsiteY2" fmla="*/ 2178169 h 3084169"/>
              <a:gd name="connsiteX3" fmla="*/ 1199676 w 1214362"/>
              <a:gd name="connsiteY3" fmla="*/ 3084169 h 3084169"/>
              <a:gd name="connsiteX0" fmla="*/ 26122 w 1236881"/>
              <a:gd name="connsiteY0" fmla="*/ 0 h 3084169"/>
              <a:gd name="connsiteX1" fmla="*/ 143332 w 1236881"/>
              <a:gd name="connsiteY1" fmla="*/ 1357828 h 3084169"/>
              <a:gd name="connsiteX2" fmla="*/ 62655 w 1236881"/>
              <a:gd name="connsiteY2" fmla="*/ 2320355 h 3084169"/>
              <a:gd name="connsiteX3" fmla="*/ 1225798 w 1236881"/>
              <a:gd name="connsiteY3" fmla="*/ 3084169 h 3084169"/>
              <a:gd name="connsiteX0" fmla="*/ 75023 w 1963716"/>
              <a:gd name="connsiteY0" fmla="*/ 0 h 3084169"/>
              <a:gd name="connsiteX1" fmla="*/ 192233 w 1963716"/>
              <a:gd name="connsiteY1" fmla="*/ 1357828 h 3084169"/>
              <a:gd name="connsiteX2" fmla="*/ 111556 w 1963716"/>
              <a:gd name="connsiteY2" fmla="*/ 2320355 h 3084169"/>
              <a:gd name="connsiteX3" fmla="*/ 1956177 w 1963716"/>
              <a:gd name="connsiteY3" fmla="*/ 3084169 h 308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3716" h="3084169">
                <a:moveTo>
                  <a:pt x="75023" y="0"/>
                </a:moveTo>
                <a:cubicBezTo>
                  <a:pt x="586676" y="415535"/>
                  <a:pt x="186144" y="971102"/>
                  <a:pt x="192233" y="1357828"/>
                </a:cubicBezTo>
                <a:cubicBezTo>
                  <a:pt x="198322" y="1744554"/>
                  <a:pt x="-182435" y="2032632"/>
                  <a:pt x="111556" y="2320355"/>
                </a:cubicBezTo>
                <a:cubicBezTo>
                  <a:pt x="405547" y="2608079"/>
                  <a:pt x="2089861" y="2856906"/>
                  <a:pt x="1956177" y="3084169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5213684" y="4307504"/>
            <a:ext cx="1285187" cy="1320601"/>
          </a:xfrm>
          <a:custGeom>
            <a:avLst/>
            <a:gdLst>
              <a:gd name="connsiteX0" fmla="*/ 0 w 1285187"/>
              <a:gd name="connsiteY0" fmla="*/ 10496 h 1320601"/>
              <a:gd name="connsiteX1" fmla="*/ 1163053 w 1285187"/>
              <a:gd name="connsiteY1" fmla="*/ 77338 h 1320601"/>
              <a:gd name="connsiteX2" fmla="*/ 1189790 w 1285187"/>
              <a:gd name="connsiteY2" fmla="*/ 585338 h 1320601"/>
              <a:gd name="connsiteX3" fmla="*/ 628316 w 1285187"/>
              <a:gd name="connsiteY3" fmla="*/ 1320601 h 1320601"/>
              <a:gd name="connsiteX4" fmla="*/ 628316 w 1285187"/>
              <a:gd name="connsiteY4" fmla="*/ 1320601 h 1320601"/>
              <a:gd name="connsiteX5" fmla="*/ 628316 w 1285187"/>
              <a:gd name="connsiteY5" fmla="*/ 1320601 h 132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5187" h="1320601">
                <a:moveTo>
                  <a:pt x="0" y="10496"/>
                </a:moveTo>
                <a:cubicBezTo>
                  <a:pt x="482377" y="-3987"/>
                  <a:pt x="964755" y="-18469"/>
                  <a:pt x="1163053" y="77338"/>
                </a:cubicBezTo>
                <a:cubicBezTo>
                  <a:pt x="1361351" y="173145"/>
                  <a:pt x="1278913" y="378128"/>
                  <a:pt x="1189790" y="585338"/>
                </a:cubicBezTo>
                <a:cubicBezTo>
                  <a:pt x="1100667" y="792548"/>
                  <a:pt x="628316" y="1320601"/>
                  <a:pt x="628316" y="1320601"/>
                </a:cubicBezTo>
                <a:lnTo>
                  <a:pt x="628316" y="1320601"/>
                </a:lnTo>
                <a:lnTo>
                  <a:pt x="628316" y="132060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860716" y="4176293"/>
            <a:ext cx="2219159" cy="1604211"/>
          </a:xfrm>
          <a:custGeom>
            <a:avLst/>
            <a:gdLst>
              <a:gd name="connsiteX0" fmla="*/ 0 w 1285187"/>
              <a:gd name="connsiteY0" fmla="*/ 10496 h 1320601"/>
              <a:gd name="connsiteX1" fmla="*/ 1163053 w 1285187"/>
              <a:gd name="connsiteY1" fmla="*/ 77338 h 1320601"/>
              <a:gd name="connsiteX2" fmla="*/ 1189790 w 1285187"/>
              <a:gd name="connsiteY2" fmla="*/ 585338 h 1320601"/>
              <a:gd name="connsiteX3" fmla="*/ 628316 w 1285187"/>
              <a:gd name="connsiteY3" fmla="*/ 1320601 h 1320601"/>
              <a:gd name="connsiteX4" fmla="*/ 628316 w 1285187"/>
              <a:gd name="connsiteY4" fmla="*/ 1320601 h 1320601"/>
              <a:gd name="connsiteX5" fmla="*/ 628316 w 1285187"/>
              <a:gd name="connsiteY5" fmla="*/ 1320601 h 1320601"/>
              <a:gd name="connsiteX0" fmla="*/ 2125579 w 2206810"/>
              <a:gd name="connsiteY0" fmla="*/ 1026 h 1498289"/>
              <a:gd name="connsiteX1" fmla="*/ 534737 w 2206810"/>
              <a:gd name="connsiteY1" fmla="*/ 255026 h 1498289"/>
              <a:gd name="connsiteX2" fmla="*/ 561474 w 2206810"/>
              <a:gd name="connsiteY2" fmla="*/ 763026 h 1498289"/>
              <a:gd name="connsiteX3" fmla="*/ 0 w 2206810"/>
              <a:gd name="connsiteY3" fmla="*/ 1498289 h 1498289"/>
              <a:gd name="connsiteX4" fmla="*/ 0 w 2206810"/>
              <a:gd name="connsiteY4" fmla="*/ 1498289 h 1498289"/>
              <a:gd name="connsiteX5" fmla="*/ 0 w 2206810"/>
              <a:gd name="connsiteY5" fmla="*/ 1498289 h 1498289"/>
              <a:gd name="connsiteX0" fmla="*/ 2125579 w 2225243"/>
              <a:gd name="connsiteY0" fmla="*/ 26339 h 1523602"/>
              <a:gd name="connsiteX1" fmla="*/ 935790 w 2225243"/>
              <a:gd name="connsiteY1" fmla="*/ 79812 h 1523602"/>
              <a:gd name="connsiteX2" fmla="*/ 561474 w 2225243"/>
              <a:gd name="connsiteY2" fmla="*/ 788339 h 1523602"/>
              <a:gd name="connsiteX3" fmla="*/ 0 w 2225243"/>
              <a:gd name="connsiteY3" fmla="*/ 1523602 h 1523602"/>
              <a:gd name="connsiteX4" fmla="*/ 0 w 2225243"/>
              <a:gd name="connsiteY4" fmla="*/ 1523602 h 1523602"/>
              <a:gd name="connsiteX5" fmla="*/ 0 w 2225243"/>
              <a:gd name="connsiteY5" fmla="*/ 1523602 h 1523602"/>
              <a:gd name="connsiteX0" fmla="*/ 2125579 w 2225840"/>
              <a:gd name="connsiteY0" fmla="*/ 38708 h 1535971"/>
              <a:gd name="connsiteX1" fmla="*/ 935790 w 2225840"/>
              <a:gd name="connsiteY1" fmla="*/ 92181 h 1535971"/>
              <a:gd name="connsiteX2" fmla="*/ 494632 w 2225840"/>
              <a:gd name="connsiteY2" fmla="*/ 987866 h 1535971"/>
              <a:gd name="connsiteX3" fmla="*/ 0 w 2225840"/>
              <a:gd name="connsiteY3" fmla="*/ 1535971 h 1535971"/>
              <a:gd name="connsiteX4" fmla="*/ 0 w 2225840"/>
              <a:gd name="connsiteY4" fmla="*/ 1535971 h 1535971"/>
              <a:gd name="connsiteX5" fmla="*/ 0 w 2225840"/>
              <a:gd name="connsiteY5" fmla="*/ 1535971 h 1535971"/>
              <a:gd name="connsiteX0" fmla="*/ 2259264 w 2359525"/>
              <a:gd name="connsiteY0" fmla="*/ 38708 h 1535971"/>
              <a:gd name="connsiteX1" fmla="*/ 1069475 w 2359525"/>
              <a:gd name="connsiteY1" fmla="*/ 92181 h 1535971"/>
              <a:gd name="connsiteX2" fmla="*/ 628317 w 2359525"/>
              <a:gd name="connsiteY2" fmla="*/ 987866 h 1535971"/>
              <a:gd name="connsiteX3" fmla="*/ 133685 w 2359525"/>
              <a:gd name="connsiteY3" fmla="*/ 1535971 h 1535971"/>
              <a:gd name="connsiteX4" fmla="*/ 133685 w 2359525"/>
              <a:gd name="connsiteY4" fmla="*/ 1535971 h 1535971"/>
              <a:gd name="connsiteX5" fmla="*/ 0 w 2359525"/>
              <a:gd name="connsiteY5" fmla="*/ 1535971 h 1535971"/>
              <a:gd name="connsiteX0" fmla="*/ 1069475 w 1069475"/>
              <a:gd name="connsiteY0" fmla="*/ 0 h 1443790"/>
              <a:gd name="connsiteX1" fmla="*/ 628317 w 1069475"/>
              <a:gd name="connsiteY1" fmla="*/ 895685 h 1443790"/>
              <a:gd name="connsiteX2" fmla="*/ 133685 w 1069475"/>
              <a:gd name="connsiteY2" fmla="*/ 1443790 h 1443790"/>
              <a:gd name="connsiteX3" fmla="*/ 133685 w 1069475"/>
              <a:gd name="connsiteY3" fmla="*/ 1443790 h 1443790"/>
              <a:gd name="connsiteX4" fmla="*/ 0 w 1069475"/>
              <a:gd name="connsiteY4" fmla="*/ 1443790 h 1443790"/>
              <a:gd name="connsiteX0" fmla="*/ 2219159 w 2219159"/>
              <a:gd name="connsiteY0" fmla="*/ 0 h 1604211"/>
              <a:gd name="connsiteX1" fmla="*/ 628317 w 2219159"/>
              <a:gd name="connsiteY1" fmla="*/ 1056106 h 1604211"/>
              <a:gd name="connsiteX2" fmla="*/ 133685 w 2219159"/>
              <a:gd name="connsiteY2" fmla="*/ 1604211 h 1604211"/>
              <a:gd name="connsiteX3" fmla="*/ 133685 w 2219159"/>
              <a:gd name="connsiteY3" fmla="*/ 1604211 h 1604211"/>
              <a:gd name="connsiteX4" fmla="*/ 0 w 2219159"/>
              <a:gd name="connsiteY4" fmla="*/ 1604211 h 1604211"/>
              <a:gd name="connsiteX0" fmla="*/ 2219159 w 2219159"/>
              <a:gd name="connsiteY0" fmla="*/ 0 h 1604211"/>
              <a:gd name="connsiteX1" fmla="*/ 628317 w 2219159"/>
              <a:gd name="connsiteY1" fmla="*/ 1056106 h 1604211"/>
              <a:gd name="connsiteX2" fmla="*/ 133685 w 2219159"/>
              <a:gd name="connsiteY2" fmla="*/ 1604211 h 1604211"/>
              <a:gd name="connsiteX3" fmla="*/ 133685 w 2219159"/>
              <a:gd name="connsiteY3" fmla="*/ 1604211 h 1604211"/>
              <a:gd name="connsiteX4" fmla="*/ 0 w 2219159"/>
              <a:gd name="connsiteY4" fmla="*/ 1604211 h 1604211"/>
              <a:gd name="connsiteX0" fmla="*/ 2219159 w 2219159"/>
              <a:gd name="connsiteY0" fmla="*/ 0 h 1604211"/>
              <a:gd name="connsiteX1" fmla="*/ 1184442 w 2219159"/>
              <a:gd name="connsiteY1" fmla="*/ 462549 h 1604211"/>
              <a:gd name="connsiteX2" fmla="*/ 628317 w 2219159"/>
              <a:gd name="connsiteY2" fmla="*/ 1056106 h 1604211"/>
              <a:gd name="connsiteX3" fmla="*/ 133685 w 2219159"/>
              <a:gd name="connsiteY3" fmla="*/ 1604211 h 1604211"/>
              <a:gd name="connsiteX4" fmla="*/ 133685 w 2219159"/>
              <a:gd name="connsiteY4" fmla="*/ 1604211 h 1604211"/>
              <a:gd name="connsiteX5" fmla="*/ 0 w 2219159"/>
              <a:gd name="connsiteY5" fmla="*/ 1604211 h 1604211"/>
              <a:gd name="connsiteX0" fmla="*/ 2219159 w 2219159"/>
              <a:gd name="connsiteY0" fmla="*/ 0 h 1604211"/>
              <a:gd name="connsiteX1" fmla="*/ 1104232 w 2219159"/>
              <a:gd name="connsiteY1" fmla="*/ 208549 h 1604211"/>
              <a:gd name="connsiteX2" fmla="*/ 628317 w 2219159"/>
              <a:gd name="connsiteY2" fmla="*/ 1056106 h 1604211"/>
              <a:gd name="connsiteX3" fmla="*/ 133685 w 2219159"/>
              <a:gd name="connsiteY3" fmla="*/ 1604211 h 1604211"/>
              <a:gd name="connsiteX4" fmla="*/ 133685 w 2219159"/>
              <a:gd name="connsiteY4" fmla="*/ 1604211 h 1604211"/>
              <a:gd name="connsiteX5" fmla="*/ 0 w 2219159"/>
              <a:gd name="connsiteY5" fmla="*/ 1604211 h 1604211"/>
              <a:gd name="connsiteX0" fmla="*/ 2219159 w 2219159"/>
              <a:gd name="connsiteY0" fmla="*/ 0 h 1604211"/>
              <a:gd name="connsiteX1" fmla="*/ 1104232 w 2219159"/>
              <a:gd name="connsiteY1" fmla="*/ 208549 h 1604211"/>
              <a:gd name="connsiteX2" fmla="*/ 748633 w 2219159"/>
              <a:gd name="connsiteY2" fmla="*/ 815474 h 1604211"/>
              <a:gd name="connsiteX3" fmla="*/ 133685 w 2219159"/>
              <a:gd name="connsiteY3" fmla="*/ 1604211 h 1604211"/>
              <a:gd name="connsiteX4" fmla="*/ 133685 w 2219159"/>
              <a:gd name="connsiteY4" fmla="*/ 1604211 h 1604211"/>
              <a:gd name="connsiteX5" fmla="*/ 0 w 2219159"/>
              <a:gd name="connsiteY5" fmla="*/ 1604211 h 1604211"/>
              <a:gd name="connsiteX0" fmla="*/ 2219159 w 2219159"/>
              <a:gd name="connsiteY0" fmla="*/ 0 h 1604211"/>
              <a:gd name="connsiteX1" fmla="*/ 1104232 w 2219159"/>
              <a:gd name="connsiteY1" fmla="*/ 208549 h 1604211"/>
              <a:gd name="connsiteX2" fmla="*/ 748633 w 2219159"/>
              <a:gd name="connsiteY2" fmla="*/ 815474 h 1604211"/>
              <a:gd name="connsiteX3" fmla="*/ 133685 w 2219159"/>
              <a:gd name="connsiteY3" fmla="*/ 1604211 h 1604211"/>
              <a:gd name="connsiteX4" fmla="*/ 133685 w 2219159"/>
              <a:gd name="connsiteY4" fmla="*/ 1604211 h 1604211"/>
              <a:gd name="connsiteX5" fmla="*/ 0 w 2219159"/>
              <a:gd name="connsiteY5" fmla="*/ 1604211 h 1604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9159" h="1604211">
                <a:moveTo>
                  <a:pt x="2219159" y="0"/>
                </a:moveTo>
                <a:cubicBezTo>
                  <a:pt x="2046706" y="77092"/>
                  <a:pt x="1369372" y="32531"/>
                  <a:pt x="1104232" y="208549"/>
                </a:cubicBezTo>
                <a:cubicBezTo>
                  <a:pt x="839092" y="384567"/>
                  <a:pt x="910391" y="542759"/>
                  <a:pt x="748633" y="815474"/>
                </a:cubicBezTo>
                <a:cubicBezTo>
                  <a:pt x="586875" y="1088189"/>
                  <a:pt x="236176" y="1472755"/>
                  <a:pt x="133685" y="1604211"/>
                </a:cubicBezTo>
                <a:lnTo>
                  <a:pt x="133685" y="1604211"/>
                </a:lnTo>
                <a:lnTo>
                  <a:pt x="0" y="160421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0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69" grpId="0" animBg="1"/>
      <p:bldP spid="69" grpId="1" animBg="1"/>
      <p:bldP spid="70" grpId="0" animBg="1"/>
      <p:bldP spid="7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vs. Provider links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50253" y="1584149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Monitors higher than M see the form “..X M..” for a provider X of 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Choose route monitors likely to be higher in the hierarchy than M</a:t>
            </a:r>
          </a:p>
          <a:p>
            <a:r>
              <a:rPr lang="en-US" dirty="0" smtClean="0"/>
              <a:t>If most large remote monitors observe the form X-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X is a provider of M</a:t>
            </a:r>
          </a:p>
          <a:p>
            <a:r>
              <a:rPr lang="en-US" dirty="0" smtClean="0">
                <a:sym typeface="Wingdings"/>
              </a:rPr>
              <a:t>Else, if most large remote monitors observe the form M-X  X is a customer of 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20734-784F-8042-B5F2-059FF2C9AF94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11</a:t>
            </a:fld>
            <a:endParaRPr lang="en-US"/>
          </a:p>
        </p:txBody>
      </p:sp>
      <p:sp>
        <p:nvSpPr>
          <p:cNvPr id="23" name="Decagon 22"/>
          <p:cNvSpPr/>
          <p:nvPr/>
        </p:nvSpPr>
        <p:spPr>
          <a:xfrm>
            <a:off x="6611904" y="3919629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Decagon 23"/>
          <p:cNvSpPr/>
          <p:nvPr/>
        </p:nvSpPr>
        <p:spPr>
          <a:xfrm>
            <a:off x="5186896" y="1584149"/>
            <a:ext cx="685127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Decagon 27"/>
          <p:cNvSpPr/>
          <p:nvPr/>
        </p:nvSpPr>
        <p:spPr>
          <a:xfrm>
            <a:off x="5656541" y="4797363"/>
            <a:ext cx="726518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6869193" y="3279567"/>
            <a:ext cx="31657" cy="640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Decagon 29"/>
          <p:cNvSpPr/>
          <p:nvPr/>
        </p:nvSpPr>
        <p:spPr>
          <a:xfrm>
            <a:off x="6703534" y="2686011"/>
            <a:ext cx="444444" cy="593557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Decagon 37"/>
          <p:cNvSpPr/>
          <p:nvPr/>
        </p:nvSpPr>
        <p:spPr>
          <a:xfrm>
            <a:off x="6553200" y="1600200"/>
            <a:ext cx="685127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Decagon 38"/>
          <p:cNvSpPr/>
          <p:nvPr/>
        </p:nvSpPr>
        <p:spPr>
          <a:xfrm>
            <a:off x="7808162" y="1600200"/>
            <a:ext cx="685127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88853" y="5467403"/>
            <a:ext cx="5256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RV1, RV2, RV3: path form … X M …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RV4: path form …M X 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804497" y="1791367"/>
            <a:ext cx="778817" cy="2606843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569612"/>
              <a:gd name="connsiteY0" fmla="*/ 0 h 3244448"/>
              <a:gd name="connsiteX1" fmla="*/ 1522753 w 1569612"/>
              <a:gd name="connsiteY1" fmla="*/ 672746 h 3244448"/>
              <a:gd name="connsiteX2" fmla="*/ 1101339 w 1569612"/>
              <a:gd name="connsiteY2" fmla="*/ 1880869 h 3244448"/>
              <a:gd name="connsiteX3" fmla="*/ 299234 w 1569612"/>
              <a:gd name="connsiteY3" fmla="*/ 3244448 h 3244448"/>
              <a:gd name="connsiteX4" fmla="*/ 299234 w 156961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4" fmla="*/ 299234 w 1675890"/>
              <a:gd name="connsiteY4" fmla="*/ 3244448 h 3244448"/>
              <a:gd name="connsiteX0" fmla="*/ 0 w 1675892"/>
              <a:gd name="connsiteY0" fmla="*/ 0 h 3244448"/>
              <a:gd name="connsiteX1" fmla="*/ 1522753 w 1675892"/>
              <a:gd name="connsiteY1" fmla="*/ 672746 h 3244448"/>
              <a:gd name="connsiteX2" fmla="*/ 1484671 w 1675892"/>
              <a:gd name="connsiteY2" fmla="*/ 1777459 h 3244448"/>
              <a:gd name="connsiteX3" fmla="*/ 299234 w 1675892"/>
              <a:gd name="connsiteY3" fmla="*/ 3244448 h 3244448"/>
              <a:gd name="connsiteX4" fmla="*/ 299234 w 167589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0" fmla="*/ 0 w 1640836"/>
              <a:gd name="connsiteY0" fmla="*/ 0 h 2740330"/>
              <a:gd name="connsiteX1" fmla="*/ 1522753 w 1640836"/>
              <a:gd name="connsiteY1" fmla="*/ 672746 h 2740330"/>
              <a:gd name="connsiteX2" fmla="*/ 1484671 w 1640836"/>
              <a:gd name="connsiteY2" fmla="*/ 1777459 h 2740330"/>
              <a:gd name="connsiteX3" fmla="*/ 1044600 w 1640836"/>
              <a:gd name="connsiteY3" fmla="*/ 2740330 h 2740330"/>
              <a:gd name="connsiteX0" fmla="*/ 0 w 1578594"/>
              <a:gd name="connsiteY0" fmla="*/ 0 h 2740330"/>
              <a:gd name="connsiteX1" fmla="*/ 1522753 w 1578594"/>
              <a:gd name="connsiteY1" fmla="*/ 672746 h 2740330"/>
              <a:gd name="connsiteX2" fmla="*/ 1229117 w 1578594"/>
              <a:gd name="connsiteY2" fmla="*/ 1777459 h 2740330"/>
              <a:gd name="connsiteX3" fmla="*/ 1044600 w 1578594"/>
              <a:gd name="connsiteY3" fmla="*/ 2740330 h 2740330"/>
              <a:gd name="connsiteX0" fmla="*/ 0 w 1499442"/>
              <a:gd name="connsiteY0" fmla="*/ 0 h 2740330"/>
              <a:gd name="connsiteX1" fmla="*/ 1032942 w 1499442"/>
              <a:gd name="connsiteY1" fmla="*/ 349594 h 2740330"/>
              <a:gd name="connsiteX2" fmla="*/ 1229117 w 1499442"/>
              <a:gd name="connsiteY2" fmla="*/ 1777459 h 2740330"/>
              <a:gd name="connsiteX3" fmla="*/ 1044600 w 1499442"/>
              <a:gd name="connsiteY3" fmla="*/ 2740330 h 2740330"/>
              <a:gd name="connsiteX0" fmla="*/ 0 w 1582768"/>
              <a:gd name="connsiteY0" fmla="*/ 0 h 2740330"/>
              <a:gd name="connsiteX1" fmla="*/ 1032942 w 1582768"/>
              <a:gd name="connsiteY1" fmla="*/ 349594 h 2740330"/>
              <a:gd name="connsiteX2" fmla="*/ 1442079 w 1582768"/>
              <a:gd name="connsiteY2" fmla="*/ 1635272 h 2740330"/>
              <a:gd name="connsiteX3" fmla="*/ 1044600 w 1582768"/>
              <a:gd name="connsiteY3" fmla="*/ 2740330 h 2740330"/>
              <a:gd name="connsiteX0" fmla="*/ 0 w 1546452"/>
              <a:gd name="connsiteY0" fmla="*/ 0 h 2740330"/>
              <a:gd name="connsiteX1" fmla="*/ 1032942 w 1546452"/>
              <a:gd name="connsiteY1" fmla="*/ 349594 h 2740330"/>
              <a:gd name="connsiteX2" fmla="*/ 1442079 w 1546452"/>
              <a:gd name="connsiteY2" fmla="*/ 1635272 h 2740330"/>
              <a:gd name="connsiteX3" fmla="*/ 1044600 w 1546452"/>
              <a:gd name="connsiteY3" fmla="*/ 2740330 h 2740330"/>
              <a:gd name="connsiteX0" fmla="*/ 0 w 1582768"/>
              <a:gd name="connsiteY0" fmla="*/ 0 h 2895443"/>
              <a:gd name="connsiteX1" fmla="*/ 1032942 w 1582768"/>
              <a:gd name="connsiteY1" fmla="*/ 349594 h 2895443"/>
              <a:gd name="connsiteX2" fmla="*/ 1442079 w 1582768"/>
              <a:gd name="connsiteY2" fmla="*/ 1635272 h 2895443"/>
              <a:gd name="connsiteX3" fmla="*/ 1044599 w 1582768"/>
              <a:gd name="connsiteY3" fmla="*/ 2895443 h 2895443"/>
              <a:gd name="connsiteX0" fmla="*/ 0 w 1492461"/>
              <a:gd name="connsiteY0" fmla="*/ 0 h 2895443"/>
              <a:gd name="connsiteX1" fmla="*/ 1032942 w 1492461"/>
              <a:gd name="connsiteY1" fmla="*/ 349594 h 2895443"/>
              <a:gd name="connsiteX2" fmla="*/ 1207820 w 1492461"/>
              <a:gd name="connsiteY2" fmla="*/ 1661124 h 2895443"/>
              <a:gd name="connsiteX3" fmla="*/ 1044599 w 1492461"/>
              <a:gd name="connsiteY3" fmla="*/ 2895443 h 2895443"/>
              <a:gd name="connsiteX0" fmla="*/ 0 w 1636577"/>
              <a:gd name="connsiteY0" fmla="*/ 0 h 2520587"/>
              <a:gd name="connsiteX1" fmla="*/ 1032942 w 1636577"/>
              <a:gd name="connsiteY1" fmla="*/ 349594 h 2520587"/>
              <a:gd name="connsiteX2" fmla="*/ 1207820 w 1636577"/>
              <a:gd name="connsiteY2" fmla="*/ 1661124 h 2520587"/>
              <a:gd name="connsiteX3" fmla="*/ 1236265 w 1636577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349594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982972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982972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982972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0 w 1236500"/>
              <a:gd name="connsiteY0" fmla="*/ 0 h 2520587"/>
              <a:gd name="connsiteX1" fmla="*/ 1032942 w 1236500"/>
              <a:gd name="connsiteY1" fmla="*/ 982972 h 2520587"/>
              <a:gd name="connsiteX2" fmla="*/ 1101340 w 1236500"/>
              <a:gd name="connsiteY2" fmla="*/ 1816237 h 2520587"/>
              <a:gd name="connsiteX3" fmla="*/ 1236265 w 1236500"/>
              <a:gd name="connsiteY3" fmla="*/ 2520587 h 2520587"/>
              <a:gd name="connsiteX0" fmla="*/ 0 w 1236500"/>
              <a:gd name="connsiteY0" fmla="*/ 0 h 2520587"/>
              <a:gd name="connsiteX1" fmla="*/ 1032942 w 1236500"/>
              <a:gd name="connsiteY1" fmla="*/ 982972 h 2520587"/>
              <a:gd name="connsiteX2" fmla="*/ 1101340 w 1236500"/>
              <a:gd name="connsiteY2" fmla="*/ 1816237 h 2520587"/>
              <a:gd name="connsiteX3" fmla="*/ 1236265 w 1236500"/>
              <a:gd name="connsiteY3" fmla="*/ 2520587 h 2520587"/>
              <a:gd name="connsiteX0" fmla="*/ 0 w 1236516"/>
              <a:gd name="connsiteY0" fmla="*/ 0 h 2520587"/>
              <a:gd name="connsiteX1" fmla="*/ 990350 w 1236516"/>
              <a:gd name="connsiteY1" fmla="*/ 918342 h 2520587"/>
              <a:gd name="connsiteX2" fmla="*/ 1101340 w 1236516"/>
              <a:gd name="connsiteY2" fmla="*/ 1816237 h 2520587"/>
              <a:gd name="connsiteX3" fmla="*/ 1236265 w 1236516"/>
              <a:gd name="connsiteY3" fmla="*/ 2520587 h 2520587"/>
              <a:gd name="connsiteX0" fmla="*/ 0 w 1236516"/>
              <a:gd name="connsiteY0" fmla="*/ 0 h 2520587"/>
              <a:gd name="connsiteX1" fmla="*/ 990350 w 1236516"/>
              <a:gd name="connsiteY1" fmla="*/ 918342 h 2520587"/>
              <a:gd name="connsiteX2" fmla="*/ 1101340 w 1236516"/>
              <a:gd name="connsiteY2" fmla="*/ 1816237 h 2520587"/>
              <a:gd name="connsiteX3" fmla="*/ 1236265 w 1236516"/>
              <a:gd name="connsiteY3" fmla="*/ 2520587 h 2520587"/>
              <a:gd name="connsiteX0" fmla="*/ 0 w 1240672"/>
              <a:gd name="connsiteY0" fmla="*/ 0 h 2520587"/>
              <a:gd name="connsiteX1" fmla="*/ 990350 w 1240672"/>
              <a:gd name="connsiteY1" fmla="*/ 918342 h 2520587"/>
              <a:gd name="connsiteX2" fmla="*/ 1207821 w 1240672"/>
              <a:gd name="connsiteY2" fmla="*/ 1829164 h 2520587"/>
              <a:gd name="connsiteX3" fmla="*/ 1236265 w 1240672"/>
              <a:gd name="connsiteY3" fmla="*/ 2520587 h 2520587"/>
              <a:gd name="connsiteX0" fmla="*/ 0 w 1240672"/>
              <a:gd name="connsiteY0" fmla="*/ 0 h 2520587"/>
              <a:gd name="connsiteX1" fmla="*/ 990350 w 1240672"/>
              <a:gd name="connsiteY1" fmla="*/ 918342 h 2520587"/>
              <a:gd name="connsiteX2" fmla="*/ 1207821 w 1240672"/>
              <a:gd name="connsiteY2" fmla="*/ 1829164 h 2520587"/>
              <a:gd name="connsiteX3" fmla="*/ 1236265 w 1240672"/>
              <a:gd name="connsiteY3" fmla="*/ 2520587 h 252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0672" h="2520587">
                <a:moveTo>
                  <a:pt x="0" y="0"/>
                </a:moveTo>
                <a:cubicBezTo>
                  <a:pt x="852390" y="157014"/>
                  <a:pt x="895528" y="574702"/>
                  <a:pt x="990350" y="918342"/>
                </a:cubicBezTo>
                <a:cubicBezTo>
                  <a:pt x="1085172" y="1261982"/>
                  <a:pt x="1166835" y="1562123"/>
                  <a:pt x="1207821" y="1829164"/>
                </a:cubicBezTo>
                <a:cubicBezTo>
                  <a:pt x="1248807" y="2096205"/>
                  <a:pt x="1242171" y="1901232"/>
                  <a:pt x="1236265" y="2520587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842419" y="2180388"/>
            <a:ext cx="66877" cy="1724527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569612"/>
              <a:gd name="connsiteY0" fmla="*/ 0 h 3244448"/>
              <a:gd name="connsiteX1" fmla="*/ 1522753 w 1569612"/>
              <a:gd name="connsiteY1" fmla="*/ 672746 h 3244448"/>
              <a:gd name="connsiteX2" fmla="*/ 1101339 w 1569612"/>
              <a:gd name="connsiteY2" fmla="*/ 1880869 h 3244448"/>
              <a:gd name="connsiteX3" fmla="*/ 299234 w 1569612"/>
              <a:gd name="connsiteY3" fmla="*/ 3244448 h 3244448"/>
              <a:gd name="connsiteX4" fmla="*/ 299234 w 156961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4" fmla="*/ 299234 w 1675890"/>
              <a:gd name="connsiteY4" fmla="*/ 3244448 h 3244448"/>
              <a:gd name="connsiteX0" fmla="*/ 0 w 1675892"/>
              <a:gd name="connsiteY0" fmla="*/ 0 h 3244448"/>
              <a:gd name="connsiteX1" fmla="*/ 1522753 w 1675892"/>
              <a:gd name="connsiteY1" fmla="*/ 672746 h 3244448"/>
              <a:gd name="connsiteX2" fmla="*/ 1484671 w 1675892"/>
              <a:gd name="connsiteY2" fmla="*/ 1777459 h 3244448"/>
              <a:gd name="connsiteX3" fmla="*/ 299234 w 1675892"/>
              <a:gd name="connsiteY3" fmla="*/ 3244448 h 3244448"/>
              <a:gd name="connsiteX4" fmla="*/ 299234 w 167589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0" fmla="*/ 0 w 1640836"/>
              <a:gd name="connsiteY0" fmla="*/ 0 h 2740330"/>
              <a:gd name="connsiteX1" fmla="*/ 1522753 w 1640836"/>
              <a:gd name="connsiteY1" fmla="*/ 672746 h 2740330"/>
              <a:gd name="connsiteX2" fmla="*/ 1484671 w 1640836"/>
              <a:gd name="connsiteY2" fmla="*/ 1777459 h 2740330"/>
              <a:gd name="connsiteX3" fmla="*/ 1044600 w 1640836"/>
              <a:gd name="connsiteY3" fmla="*/ 2740330 h 2740330"/>
              <a:gd name="connsiteX0" fmla="*/ 0 w 1578594"/>
              <a:gd name="connsiteY0" fmla="*/ 0 h 2740330"/>
              <a:gd name="connsiteX1" fmla="*/ 1522753 w 1578594"/>
              <a:gd name="connsiteY1" fmla="*/ 672746 h 2740330"/>
              <a:gd name="connsiteX2" fmla="*/ 1229117 w 1578594"/>
              <a:gd name="connsiteY2" fmla="*/ 1777459 h 2740330"/>
              <a:gd name="connsiteX3" fmla="*/ 1044600 w 1578594"/>
              <a:gd name="connsiteY3" fmla="*/ 2740330 h 2740330"/>
              <a:gd name="connsiteX0" fmla="*/ 0 w 1499442"/>
              <a:gd name="connsiteY0" fmla="*/ 0 h 2740330"/>
              <a:gd name="connsiteX1" fmla="*/ 1032942 w 1499442"/>
              <a:gd name="connsiteY1" fmla="*/ 349594 h 2740330"/>
              <a:gd name="connsiteX2" fmla="*/ 1229117 w 1499442"/>
              <a:gd name="connsiteY2" fmla="*/ 1777459 h 2740330"/>
              <a:gd name="connsiteX3" fmla="*/ 1044600 w 1499442"/>
              <a:gd name="connsiteY3" fmla="*/ 2740330 h 2740330"/>
              <a:gd name="connsiteX0" fmla="*/ 0 w 1582768"/>
              <a:gd name="connsiteY0" fmla="*/ 0 h 2740330"/>
              <a:gd name="connsiteX1" fmla="*/ 1032942 w 1582768"/>
              <a:gd name="connsiteY1" fmla="*/ 349594 h 2740330"/>
              <a:gd name="connsiteX2" fmla="*/ 1442079 w 1582768"/>
              <a:gd name="connsiteY2" fmla="*/ 1635272 h 2740330"/>
              <a:gd name="connsiteX3" fmla="*/ 1044600 w 1582768"/>
              <a:gd name="connsiteY3" fmla="*/ 2740330 h 2740330"/>
              <a:gd name="connsiteX0" fmla="*/ 0 w 1546452"/>
              <a:gd name="connsiteY0" fmla="*/ 0 h 2740330"/>
              <a:gd name="connsiteX1" fmla="*/ 1032942 w 1546452"/>
              <a:gd name="connsiteY1" fmla="*/ 349594 h 2740330"/>
              <a:gd name="connsiteX2" fmla="*/ 1442079 w 1546452"/>
              <a:gd name="connsiteY2" fmla="*/ 1635272 h 2740330"/>
              <a:gd name="connsiteX3" fmla="*/ 1044600 w 1546452"/>
              <a:gd name="connsiteY3" fmla="*/ 2740330 h 2740330"/>
              <a:gd name="connsiteX0" fmla="*/ 0 w 1582768"/>
              <a:gd name="connsiteY0" fmla="*/ 0 h 2895443"/>
              <a:gd name="connsiteX1" fmla="*/ 1032942 w 1582768"/>
              <a:gd name="connsiteY1" fmla="*/ 349594 h 2895443"/>
              <a:gd name="connsiteX2" fmla="*/ 1442079 w 1582768"/>
              <a:gd name="connsiteY2" fmla="*/ 1635272 h 2895443"/>
              <a:gd name="connsiteX3" fmla="*/ 1044599 w 1582768"/>
              <a:gd name="connsiteY3" fmla="*/ 2895443 h 2895443"/>
              <a:gd name="connsiteX0" fmla="*/ 0 w 1492461"/>
              <a:gd name="connsiteY0" fmla="*/ 0 h 2895443"/>
              <a:gd name="connsiteX1" fmla="*/ 1032942 w 1492461"/>
              <a:gd name="connsiteY1" fmla="*/ 349594 h 2895443"/>
              <a:gd name="connsiteX2" fmla="*/ 1207820 w 1492461"/>
              <a:gd name="connsiteY2" fmla="*/ 1661124 h 2895443"/>
              <a:gd name="connsiteX3" fmla="*/ 1044599 w 1492461"/>
              <a:gd name="connsiteY3" fmla="*/ 2895443 h 2895443"/>
              <a:gd name="connsiteX0" fmla="*/ 0 w 1636577"/>
              <a:gd name="connsiteY0" fmla="*/ 0 h 2520587"/>
              <a:gd name="connsiteX1" fmla="*/ 1032942 w 1636577"/>
              <a:gd name="connsiteY1" fmla="*/ 349594 h 2520587"/>
              <a:gd name="connsiteX2" fmla="*/ 1207820 w 1636577"/>
              <a:gd name="connsiteY2" fmla="*/ 1661124 h 2520587"/>
              <a:gd name="connsiteX3" fmla="*/ 1236265 w 1636577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349594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57312 w 1368577"/>
              <a:gd name="connsiteY0" fmla="*/ 0 h 2520587"/>
              <a:gd name="connsiteX1" fmla="*/ 25445 w 1368577"/>
              <a:gd name="connsiteY1" fmla="*/ 478854 h 2520587"/>
              <a:gd name="connsiteX2" fmla="*/ 1265132 w 1368577"/>
              <a:gd name="connsiteY2" fmla="*/ 1661124 h 2520587"/>
              <a:gd name="connsiteX3" fmla="*/ 1293577 w 1368577"/>
              <a:gd name="connsiteY3" fmla="*/ 2520587 h 2520587"/>
              <a:gd name="connsiteX0" fmla="*/ 247208 w 1483494"/>
              <a:gd name="connsiteY0" fmla="*/ 0 h 2520587"/>
              <a:gd name="connsiteX1" fmla="*/ 215341 w 1483494"/>
              <a:gd name="connsiteY1" fmla="*/ 478854 h 2520587"/>
              <a:gd name="connsiteX2" fmla="*/ 70778 w 1483494"/>
              <a:gd name="connsiteY2" fmla="*/ 1699902 h 2520587"/>
              <a:gd name="connsiteX3" fmla="*/ 1483473 w 1483494"/>
              <a:gd name="connsiteY3" fmla="*/ 2520587 h 2520587"/>
              <a:gd name="connsiteX0" fmla="*/ 176454 w 553583"/>
              <a:gd name="connsiteY0" fmla="*/ 0 h 2520587"/>
              <a:gd name="connsiteX1" fmla="*/ 144587 w 553583"/>
              <a:gd name="connsiteY1" fmla="*/ 478854 h 2520587"/>
              <a:gd name="connsiteX2" fmla="*/ 24 w 553583"/>
              <a:gd name="connsiteY2" fmla="*/ 1699902 h 2520587"/>
              <a:gd name="connsiteX3" fmla="*/ 156245 w 553583"/>
              <a:gd name="connsiteY3" fmla="*/ 2520587 h 2520587"/>
              <a:gd name="connsiteX0" fmla="*/ 32435 w 403909"/>
              <a:gd name="connsiteY0" fmla="*/ 0 h 2520587"/>
              <a:gd name="connsiteX1" fmla="*/ 568 w 403909"/>
              <a:gd name="connsiteY1" fmla="*/ 478854 h 2520587"/>
              <a:gd name="connsiteX2" fmla="*/ 12226 w 403909"/>
              <a:gd name="connsiteY2" fmla="*/ 2520587 h 2520587"/>
              <a:gd name="connsiteX0" fmla="*/ 244864 w 569779"/>
              <a:gd name="connsiteY0" fmla="*/ 0 h 2520587"/>
              <a:gd name="connsiteX1" fmla="*/ 36 w 569779"/>
              <a:gd name="connsiteY1" fmla="*/ 556411 h 2520587"/>
              <a:gd name="connsiteX2" fmla="*/ 224655 w 569779"/>
              <a:gd name="connsiteY2" fmla="*/ 2520587 h 2520587"/>
              <a:gd name="connsiteX0" fmla="*/ 138499 w 481811"/>
              <a:gd name="connsiteY0" fmla="*/ 0 h 2585217"/>
              <a:gd name="connsiteX1" fmla="*/ 152 w 481811"/>
              <a:gd name="connsiteY1" fmla="*/ 621041 h 2585217"/>
              <a:gd name="connsiteX2" fmla="*/ 224771 w 481811"/>
              <a:gd name="connsiteY2" fmla="*/ 2585217 h 2585217"/>
              <a:gd name="connsiteX0" fmla="*/ 194365 w 280636"/>
              <a:gd name="connsiteY0" fmla="*/ 0 h 2585217"/>
              <a:gd name="connsiteX1" fmla="*/ 56018 w 280636"/>
              <a:gd name="connsiteY1" fmla="*/ 621041 h 2585217"/>
              <a:gd name="connsiteX2" fmla="*/ 280637 w 280636"/>
              <a:gd name="connsiteY2" fmla="*/ 2585217 h 2585217"/>
              <a:gd name="connsiteX0" fmla="*/ 191831 w 235511"/>
              <a:gd name="connsiteY0" fmla="*/ 0 h 2223287"/>
              <a:gd name="connsiteX1" fmla="*/ 53484 w 235511"/>
              <a:gd name="connsiteY1" fmla="*/ 621041 h 2223287"/>
              <a:gd name="connsiteX2" fmla="*/ 235511 w 235511"/>
              <a:gd name="connsiteY2" fmla="*/ 2223287 h 2223287"/>
              <a:gd name="connsiteX0" fmla="*/ 152300 w 195980"/>
              <a:gd name="connsiteY0" fmla="*/ 0 h 2223287"/>
              <a:gd name="connsiteX1" fmla="*/ 120434 w 195980"/>
              <a:gd name="connsiteY1" fmla="*/ 621041 h 2223287"/>
              <a:gd name="connsiteX2" fmla="*/ 195980 w 195980"/>
              <a:gd name="connsiteY2" fmla="*/ 2223287 h 2223287"/>
              <a:gd name="connsiteX0" fmla="*/ 275774 w 429549"/>
              <a:gd name="connsiteY0" fmla="*/ 0 h 2223287"/>
              <a:gd name="connsiteX1" fmla="*/ 243908 w 429549"/>
              <a:gd name="connsiteY1" fmla="*/ 621041 h 2223287"/>
              <a:gd name="connsiteX2" fmla="*/ 319454 w 429549"/>
              <a:gd name="connsiteY2" fmla="*/ 2223287 h 2223287"/>
              <a:gd name="connsiteX0" fmla="*/ 157760 w 201439"/>
              <a:gd name="connsiteY0" fmla="*/ 0 h 2223287"/>
              <a:gd name="connsiteX1" fmla="*/ 125894 w 201439"/>
              <a:gd name="connsiteY1" fmla="*/ 621041 h 2223287"/>
              <a:gd name="connsiteX2" fmla="*/ 201440 w 201439"/>
              <a:gd name="connsiteY2" fmla="*/ 2223287 h 2223287"/>
              <a:gd name="connsiteX0" fmla="*/ 152301 w 195981"/>
              <a:gd name="connsiteY0" fmla="*/ 0 h 2094026"/>
              <a:gd name="connsiteX1" fmla="*/ 120435 w 195981"/>
              <a:gd name="connsiteY1" fmla="*/ 491780 h 2094026"/>
              <a:gd name="connsiteX2" fmla="*/ 195981 w 195981"/>
              <a:gd name="connsiteY2" fmla="*/ 2094026 h 2094026"/>
              <a:gd name="connsiteX0" fmla="*/ 152299 w 195979"/>
              <a:gd name="connsiteY0" fmla="*/ 0 h 2094026"/>
              <a:gd name="connsiteX1" fmla="*/ 120433 w 195979"/>
              <a:gd name="connsiteY1" fmla="*/ 1163936 h 2094026"/>
              <a:gd name="connsiteX2" fmla="*/ 195979 w 195979"/>
              <a:gd name="connsiteY2" fmla="*/ 2094026 h 2094026"/>
              <a:gd name="connsiteX0" fmla="*/ 157951 w 180334"/>
              <a:gd name="connsiteY0" fmla="*/ 0 h 2171583"/>
              <a:gd name="connsiteX1" fmla="*/ 104788 w 180334"/>
              <a:gd name="connsiteY1" fmla="*/ 1241493 h 2171583"/>
              <a:gd name="connsiteX2" fmla="*/ 180334 w 180334"/>
              <a:gd name="connsiteY2" fmla="*/ 2171583 h 2171583"/>
              <a:gd name="connsiteX0" fmla="*/ 111559 w 133942"/>
              <a:gd name="connsiteY0" fmla="*/ 0 h 2171583"/>
              <a:gd name="connsiteX1" fmla="*/ 58396 w 133942"/>
              <a:gd name="connsiteY1" fmla="*/ 1241493 h 2171583"/>
              <a:gd name="connsiteX2" fmla="*/ 133942 w 133942"/>
              <a:gd name="connsiteY2" fmla="*/ 2171583 h 2171583"/>
              <a:gd name="connsiteX0" fmla="*/ 106536 w 106536"/>
              <a:gd name="connsiteY0" fmla="*/ 0 h 1667465"/>
              <a:gd name="connsiteX1" fmla="*/ 53373 w 106536"/>
              <a:gd name="connsiteY1" fmla="*/ 1241493 h 1667465"/>
              <a:gd name="connsiteX2" fmla="*/ 22439 w 106536"/>
              <a:gd name="connsiteY2" fmla="*/ 1667465 h 166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536" h="1667465">
                <a:moveTo>
                  <a:pt x="106536" y="0"/>
                </a:moveTo>
                <a:cubicBezTo>
                  <a:pt x="-105883" y="480166"/>
                  <a:pt x="67389" y="963582"/>
                  <a:pt x="53373" y="1241493"/>
                </a:cubicBezTo>
                <a:cubicBezTo>
                  <a:pt x="39357" y="1519404"/>
                  <a:pt x="20010" y="1242104"/>
                  <a:pt x="22439" y="1667465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162729" y="1906954"/>
            <a:ext cx="653017" cy="2432444"/>
          </a:xfrm>
          <a:custGeom>
            <a:avLst/>
            <a:gdLst>
              <a:gd name="connsiteX0" fmla="*/ 868947 w 1522347"/>
              <a:gd name="connsiteY0" fmla="*/ 0 h 3582737"/>
              <a:gd name="connsiteX1" fmla="*/ 1497263 w 1522347"/>
              <a:gd name="connsiteY1" fmla="*/ 1189789 h 3582737"/>
              <a:gd name="connsiteX2" fmla="*/ 1310105 w 1522347"/>
              <a:gd name="connsiteY2" fmla="*/ 2152316 h 3582737"/>
              <a:gd name="connsiteX3" fmla="*/ 508000 w 1522347"/>
              <a:gd name="connsiteY3" fmla="*/ 3515895 h 3582737"/>
              <a:gd name="connsiteX4" fmla="*/ 508000 w 1522347"/>
              <a:gd name="connsiteY4" fmla="*/ 3515895 h 3582737"/>
              <a:gd name="connsiteX5" fmla="*/ 0 w 1522347"/>
              <a:gd name="connsiteY5" fmla="*/ 3582737 h 3582737"/>
              <a:gd name="connsiteX0" fmla="*/ 360947 w 1014347"/>
              <a:gd name="connsiteY0" fmla="*/ 0 h 3515895"/>
              <a:gd name="connsiteX1" fmla="*/ 989263 w 1014347"/>
              <a:gd name="connsiteY1" fmla="*/ 1189789 h 3515895"/>
              <a:gd name="connsiteX2" fmla="*/ 802105 w 1014347"/>
              <a:gd name="connsiteY2" fmla="*/ 2152316 h 3515895"/>
              <a:gd name="connsiteX3" fmla="*/ 0 w 1014347"/>
              <a:gd name="connsiteY3" fmla="*/ 3515895 h 3515895"/>
              <a:gd name="connsiteX4" fmla="*/ 0 w 1014347"/>
              <a:gd name="connsiteY4" fmla="*/ 3515895 h 3515895"/>
              <a:gd name="connsiteX0" fmla="*/ 20207 w 1038300"/>
              <a:gd name="connsiteY0" fmla="*/ 0 h 3502969"/>
              <a:gd name="connsiteX1" fmla="*/ 989263 w 1038300"/>
              <a:gd name="connsiteY1" fmla="*/ 1176863 h 3502969"/>
              <a:gd name="connsiteX2" fmla="*/ 802105 w 1038300"/>
              <a:gd name="connsiteY2" fmla="*/ 2139390 h 3502969"/>
              <a:gd name="connsiteX3" fmla="*/ 0 w 1038300"/>
              <a:gd name="connsiteY3" fmla="*/ 3502969 h 3502969"/>
              <a:gd name="connsiteX4" fmla="*/ 0 w 1038300"/>
              <a:gd name="connsiteY4" fmla="*/ 3502969 h 3502969"/>
              <a:gd name="connsiteX0" fmla="*/ 20207 w 1038298"/>
              <a:gd name="connsiteY0" fmla="*/ 0 h 3502969"/>
              <a:gd name="connsiteX1" fmla="*/ 989263 w 1038298"/>
              <a:gd name="connsiteY1" fmla="*/ 1176863 h 3502969"/>
              <a:gd name="connsiteX2" fmla="*/ 802105 w 1038298"/>
              <a:gd name="connsiteY2" fmla="*/ 2139390 h 3502969"/>
              <a:gd name="connsiteX3" fmla="*/ 0 w 1038298"/>
              <a:gd name="connsiteY3" fmla="*/ 3502969 h 3502969"/>
              <a:gd name="connsiteX4" fmla="*/ 0 w 1038298"/>
              <a:gd name="connsiteY4" fmla="*/ 3502969 h 3502969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360547"/>
              <a:gd name="connsiteY0" fmla="*/ 0 h 3244448"/>
              <a:gd name="connsiteX1" fmla="*/ 1288497 w 1360547"/>
              <a:gd name="connsiteY1" fmla="*/ 918342 h 3244448"/>
              <a:gd name="connsiteX2" fmla="*/ 1101339 w 1360547"/>
              <a:gd name="connsiteY2" fmla="*/ 1880869 h 3244448"/>
              <a:gd name="connsiteX3" fmla="*/ 299234 w 1360547"/>
              <a:gd name="connsiteY3" fmla="*/ 3244448 h 3244448"/>
              <a:gd name="connsiteX4" fmla="*/ 299234 w 1360547"/>
              <a:gd name="connsiteY4" fmla="*/ 3244448 h 3244448"/>
              <a:gd name="connsiteX0" fmla="*/ 0 w 1569612"/>
              <a:gd name="connsiteY0" fmla="*/ 0 h 3244448"/>
              <a:gd name="connsiteX1" fmla="*/ 1522753 w 1569612"/>
              <a:gd name="connsiteY1" fmla="*/ 672746 h 3244448"/>
              <a:gd name="connsiteX2" fmla="*/ 1101339 w 1569612"/>
              <a:gd name="connsiteY2" fmla="*/ 1880869 h 3244448"/>
              <a:gd name="connsiteX3" fmla="*/ 299234 w 1569612"/>
              <a:gd name="connsiteY3" fmla="*/ 3244448 h 3244448"/>
              <a:gd name="connsiteX4" fmla="*/ 299234 w 156961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4" fmla="*/ 299234 w 1675890"/>
              <a:gd name="connsiteY4" fmla="*/ 3244448 h 3244448"/>
              <a:gd name="connsiteX0" fmla="*/ 0 w 1675892"/>
              <a:gd name="connsiteY0" fmla="*/ 0 h 3244448"/>
              <a:gd name="connsiteX1" fmla="*/ 1522753 w 1675892"/>
              <a:gd name="connsiteY1" fmla="*/ 672746 h 3244448"/>
              <a:gd name="connsiteX2" fmla="*/ 1484671 w 1675892"/>
              <a:gd name="connsiteY2" fmla="*/ 1777459 h 3244448"/>
              <a:gd name="connsiteX3" fmla="*/ 299234 w 1675892"/>
              <a:gd name="connsiteY3" fmla="*/ 3244448 h 3244448"/>
              <a:gd name="connsiteX4" fmla="*/ 299234 w 1675892"/>
              <a:gd name="connsiteY4" fmla="*/ 3244448 h 3244448"/>
              <a:gd name="connsiteX0" fmla="*/ 0 w 1675890"/>
              <a:gd name="connsiteY0" fmla="*/ 0 h 3244448"/>
              <a:gd name="connsiteX1" fmla="*/ 1522753 w 1675890"/>
              <a:gd name="connsiteY1" fmla="*/ 672746 h 3244448"/>
              <a:gd name="connsiteX2" fmla="*/ 1484671 w 1675890"/>
              <a:gd name="connsiteY2" fmla="*/ 1777459 h 3244448"/>
              <a:gd name="connsiteX3" fmla="*/ 299234 w 1675890"/>
              <a:gd name="connsiteY3" fmla="*/ 3244448 h 3244448"/>
              <a:gd name="connsiteX0" fmla="*/ 0 w 1640836"/>
              <a:gd name="connsiteY0" fmla="*/ 0 h 2740330"/>
              <a:gd name="connsiteX1" fmla="*/ 1522753 w 1640836"/>
              <a:gd name="connsiteY1" fmla="*/ 672746 h 2740330"/>
              <a:gd name="connsiteX2" fmla="*/ 1484671 w 1640836"/>
              <a:gd name="connsiteY2" fmla="*/ 1777459 h 2740330"/>
              <a:gd name="connsiteX3" fmla="*/ 1044600 w 1640836"/>
              <a:gd name="connsiteY3" fmla="*/ 2740330 h 2740330"/>
              <a:gd name="connsiteX0" fmla="*/ 0 w 1578594"/>
              <a:gd name="connsiteY0" fmla="*/ 0 h 2740330"/>
              <a:gd name="connsiteX1" fmla="*/ 1522753 w 1578594"/>
              <a:gd name="connsiteY1" fmla="*/ 672746 h 2740330"/>
              <a:gd name="connsiteX2" fmla="*/ 1229117 w 1578594"/>
              <a:gd name="connsiteY2" fmla="*/ 1777459 h 2740330"/>
              <a:gd name="connsiteX3" fmla="*/ 1044600 w 1578594"/>
              <a:gd name="connsiteY3" fmla="*/ 2740330 h 2740330"/>
              <a:gd name="connsiteX0" fmla="*/ 0 w 1499442"/>
              <a:gd name="connsiteY0" fmla="*/ 0 h 2740330"/>
              <a:gd name="connsiteX1" fmla="*/ 1032942 w 1499442"/>
              <a:gd name="connsiteY1" fmla="*/ 349594 h 2740330"/>
              <a:gd name="connsiteX2" fmla="*/ 1229117 w 1499442"/>
              <a:gd name="connsiteY2" fmla="*/ 1777459 h 2740330"/>
              <a:gd name="connsiteX3" fmla="*/ 1044600 w 1499442"/>
              <a:gd name="connsiteY3" fmla="*/ 2740330 h 2740330"/>
              <a:gd name="connsiteX0" fmla="*/ 0 w 1582768"/>
              <a:gd name="connsiteY0" fmla="*/ 0 h 2740330"/>
              <a:gd name="connsiteX1" fmla="*/ 1032942 w 1582768"/>
              <a:gd name="connsiteY1" fmla="*/ 349594 h 2740330"/>
              <a:gd name="connsiteX2" fmla="*/ 1442079 w 1582768"/>
              <a:gd name="connsiteY2" fmla="*/ 1635272 h 2740330"/>
              <a:gd name="connsiteX3" fmla="*/ 1044600 w 1582768"/>
              <a:gd name="connsiteY3" fmla="*/ 2740330 h 2740330"/>
              <a:gd name="connsiteX0" fmla="*/ 0 w 1546452"/>
              <a:gd name="connsiteY0" fmla="*/ 0 h 2740330"/>
              <a:gd name="connsiteX1" fmla="*/ 1032942 w 1546452"/>
              <a:gd name="connsiteY1" fmla="*/ 349594 h 2740330"/>
              <a:gd name="connsiteX2" fmla="*/ 1442079 w 1546452"/>
              <a:gd name="connsiteY2" fmla="*/ 1635272 h 2740330"/>
              <a:gd name="connsiteX3" fmla="*/ 1044600 w 1546452"/>
              <a:gd name="connsiteY3" fmla="*/ 2740330 h 2740330"/>
              <a:gd name="connsiteX0" fmla="*/ 0 w 1582768"/>
              <a:gd name="connsiteY0" fmla="*/ 0 h 2895443"/>
              <a:gd name="connsiteX1" fmla="*/ 1032942 w 1582768"/>
              <a:gd name="connsiteY1" fmla="*/ 349594 h 2895443"/>
              <a:gd name="connsiteX2" fmla="*/ 1442079 w 1582768"/>
              <a:gd name="connsiteY2" fmla="*/ 1635272 h 2895443"/>
              <a:gd name="connsiteX3" fmla="*/ 1044599 w 1582768"/>
              <a:gd name="connsiteY3" fmla="*/ 2895443 h 2895443"/>
              <a:gd name="connsiteX0" fmla="*/ 0 w 1492461"/>
              <a:gd name="connsiteY0" fmla="*/ 0 h 2895443"/>
              <a:gd name="connsiteX1" fmla="*/ 1032942 w 1492461"/>
              <a:gd name="connsiteY1" fmla="*/ 349594 h 2895443"/>
              <a:gd name="connsiteX2" fmla="*/ 1207820 w 1492461"/>
              <a:gd name="connsiteY2" fmla="*/ 1661124 h 2895443"/>
              <a:gd name="connsiteX3" fmla="*/ 1044599 w 1492461"/>
              <a:gd name="connsiteY3" fmla="*/ 2895443 h 2895443"/>
              <a:gd name="connsiteX0" fmla="*/ 0 w 1636577"/>
              <a:gd name="connsiteY0" fmla="*/ 0 h 2520587"/>
              <a:gd name="connsiteX1" fmla="*/ 1032942 w 1636577"/>
              <a:gd name="connsiteY1" fmla="*/ 349594 h 2520587"/>
              <a:gd name="connsiteX2" fmla="*/ 1207820 w 1636577"/>
              <a:gd name="connsiteY2" fmla="*/ 1661124 h 2520587"/>
              <a:gd name="connsiteX3" fmla="*/ 1236265 w 1636577"/>
              <a:gd name="connsiteY3" fmla="*/ 2520587 h 2520587"/>
              <a:gd name="connsiteX0" fmla="*/ 0 w 1239136"/>
              <a:gd name="connsiteY0" fmla="*/ 0 h 2520587"/>
              <a:gd name="connsiteX1" fmla="*/ 1032942 w 1239136"/>
              <a:gd name="connsiteY1" fmla="*/ 349594 h 2520587"/>
              <a:gd name="connsiteX2" fmla="*/ 1207820 w 1239136"/>
              <a:gd name="connsiteY2" fmla="*/ 1661124 h 2520587"/>
              <a:gd name="connsiteX3" fmla="*/ 1236265 w 1239136"/>
              <a:gd name="connsiteY3" fmla="*/ 2520587 h 2520587"/>
              <a:gd name="connsiteX0" fmla="*/ 812574 w 2181314"/>
              <a:gd name="connsiteY0" fmla="*/ 0 h 2520587"/>
              <a:gd name="connsiteX1" fmla="*/ 1845516 w 2181314"/>
              <a:gd name="connsiteY1" fmla="*/ 349594 h 2520587"/>
              <a:gd name="connsiteX2" fmla="*/ 361 w 2181314"/>
              <a:gd name="connsiteY2" fmla="*/ 573911 h 2520587"/>
              <a:gd name="connsiteX3" fmla="*/ 2020394 w 2181314"/>
              <a:gd name="connsiteY3" fmla="*/ 1661124 h 2520587"/>
              <a:gd name="connsiteX4" fmla="*/ 2048839 w 2181314"/>
              <a:gd name="connsiteY4" fmla="*/ 2520587 h 2520587"/>
              <a:gd name="connsiteX0" fmla="*/ 814400 w 2183138"/>
              <a:gd name="connsiteY0" fmla="*/ 0 h 2520587"/>
              <a:gd name="connsiteX1" fmla="*/ 377906 w 2183138"/>
              <a:gd name="connsiteY1" fmla="*/ 259111 h 2520587"/>
              <a:gd name="connsiteX2" fmla="*/ 2187 w 2183138"/>
              <a:gd name="connsiteY2" fmla="*/ 573911 h 2520587"/>
              <a:gd name="connsiteX3" fmla="*/ 2022220 w 2183138"/>
              <a:gd name="connsiteY3" fmla="*/ 1661124 h 2520587"/>
              <a:gd name="connsiteX4" fmla="*/ 2050665 w 2183138"/>
              <a:gd name="connsiteY4" fmla="*/ 2520587 h 2520587"/>
              <a:gd name="connsiteX0" fmla="*/ 1262335 w 2183855"/>
              <a:gd name="connsiteY0" fmla="*/ 0 h 2546439"/>
              <a:gd name="connsiteX1" fmla="*/ 378621 w 2183855"/>
              <a:gd name="connsiteY1" fmla="*/ 284963 h 2546439"/>
              <a:gd name="connsiteX2" fmla="*/ 2902 w 2183855"/>
              <a:gd name="connsiteY2" fmla="*/ 599763 h 2546439"/>
              <a:gd name="connsiteX3" fmla="*/ 2022935 w 2183855"/>
              <a:gd name="connsiteY3" fmla="*/ 1686976 h 2546439"/>
              <a:gd name="connsiteX4" fmla="*/ 2051380 w 2183855"/>
              <a:gd name="connsiteY4" fmla="*/ 2546439 h 2546439"/>
              <a:gd name="connsiteX0" fmla="*/ 378623 w 2183855"/>
              <a:gd name="connsiteY0" fmla="*/ 0 h 2261476"/>
              <a:gd name="connsiteX1" fmla="*/ 2904 w 2183855"/>
              <a:gd name="connsiteY1" fmla="*/ 314800 h 2261476"/>
              <a:gd name="connsiteX2" fmla="*/ 2022937 w 2183855"/>
              <a:gd name="connsiteY2" fmla="*/ 1402013 h 2261476"/>
              <a:gd name="connsiteX3" fmla="*/ 2051382 w 2183855"/>
              <a:gd name="connsiteY3" fmla="*/ 2261476 h 2261476"/>
              <a:gd name="connsiteX0" fmla="*/ 823899 w 2662168"/>
              <a:gd name="connsiteY0" fmla="*/ 0 h 2261476"/>
              <a:gd name="connsiteX1" fmla="*/ 960 w 2662168"/>
              <a:gd name="connsiteY1" fmla="*/ 340653 h 2261476"/>
              <a:gd name="connsiteX2" fmla="*/ 2468213 w 2662168"/>
              <a:gd name="connsiteY2" fmla="*/ 1402013 h 2261476"/>
              <a:gd name="connsiteX3" fmla="*/ 2496658 w 2662168"/>
              <a:gd name="connsiteY3" fmla="*/ 2261476 h 2261476"/>
              <a:gd name="connsiteX0" fmla="*/ 913448 w 2586219"/>
              <a:gd name="connsiteY0" fmla="*/ 0 h 2261476"/>
              <a:gd name="connsiteX1" fmla="*/ 90509 w 2586219"/>
              <a:gd name="connsiteY1" fmla="*/ 340653 h 2261476"/>
              <a:gd name="connsiteX2" fmla="*/ 215183 w 2586219"/>
              <a:gd name="connsiteY2" fmla="*/ 1389088 h 2261476"/>
              <a:gd name="connsiteX3" fmla="*/ 2586207 w 2586219"/>
              <a:gd name="connsiteY3" fmla="*/ 2261476 h 2261476"/>
              <a:gd name="connsiteX0" fmla="*/ 904079 w 904079"/>
              <a:gd name="connsiteY0" fmla="*/ 0 h 2351959"/>
              <a:gd name="connsiteX1" fmla="*/ 81140 w 904079"/>
              <a:gd name="connsiteY1" fmla="*/ 340653 h 2351959"/>
              <a:gd name="connsiteX2" fmla="*/ 205814 w 904079"/>
              <a:gd name="connsiteY2" fmla="*/ 1389088 h 2351959"/>
              <a:gd name="connsiteX3" fmla="*/ 0 w 904079"/>
              <a:gd name="connsiteY3" fmla="*/ 2351959 h 2351959"/>
              <a:gd name="connsiteX0" fmla="*/ 955575 w 955575"/>
              <a:gd name="connsiteY0" fmla="*/ 0 h 2351959"/>
              <a:gd name="connsiteX1" fmla="*/ 132636 w 955575"/>
              <a:gd name="connsiteY1" fmla="*/ 340653 h 2351959"/>
              <a:gd name="connsiteX2" fmla="*/ 1756 w 955575"/>
              <a:gd name="connsiteY2" fmla="*/ 1389088 h 2351959"/>
              <a:gd name="connsiteX3" fmla="*/ 51496 w 955575"/>
              <a:gd name="connsiteY3" fmla="*/ 2351959 h 2351959"/>
              <a:gd name="connsiteX0" fmla="*/ 961820 w 961820"/>
              <a:gd name="connsiteY0" fmla="*/ 0 h 2351959"/>
              <a:gd name="connsiteX1" fmla="*/ 266658 w 961820"/>
              <a:gd name="connsiteY1" fmla="*/ 340653 h 2351959"/>
              <a:gd name="connsiteX2" fmla="*/ 8001 w 961820"/>
              <a:gd name="connsiteY2" fmla="*/ 1389088 h 2351959"/>
              <a:gd name="connsiteX3" fmla="*/ 57741 w 961820"/>
              <a:gd name="connsiteY3" fmla="*/ 2351959 h 2351959"/>
              <a:gd name="connsiteX0" fmla="*/ 1036627 w 1036627"/>
              <a:gd name="connsiteY0" fmla="*/ 0 h 2351959"/>
              <a:gd name="connsiteX1" fmla="*/ 727 w 1036627"/>
              <a:gd name="connsiteY1" fmla="*/ 392357 h 2351959"/>
              <a:gd name="connsiteX2" fmla="*/ 82808 w 1036627"/>
              <a:gd name="connsiteY2" fmla="*/ 1389088 h 2351959"/>
              <a:gd name="connsiteX3" fmla="*/ 132548 w 1036627"/>
              <a:gd name="connsiteY3" fmla="*/ 2351959 h 2351959"/>
              <a:gd name="connsiteX0" fmla="*/ 1036627 w 1036627"/>
              <a:gd name="connsiteY0" fmla="*/ 0 h 2351959"/>
              <a:gd name="connsiteX1" fmla="*/ 727 w 1036627"/>
              <a:gd name="connsiteY1" fmla="*/ 392357 h 2351959"/>
              <a:gd name="connsiteX2" fmla="*/ 18920 w 1036627"/>
              <a:gd name="connsiteY2" fmla="*/ 1453718 h 2351959"/>
              <a:gd name="connsiteX3" fmla="*/ 132548 w 1036627"/>
              <a:gd name="connsiteY3" fmla="*/ 2351959 h 2351959"/>
              <a:gd name="connsiteX0" fmla="*/ 1036627 w 1036627"/>
              <a:gd name="connsiteY0" fmla="*/ 0 h 2351959"/>
              <a:gd name="connsiteX1" fmla="*/ 727 w 1036627"/>
              <a:gd name="connsiteY1" fmla="*/ 392357 h 2351959"/>
              <a:gd name="connsiteX2" fmla="*/ 18920 w 1036627"/>
              <a:gd name="connsiteY2" fmla="*/ 1453718 h 2351959"/>
              <a:gd name="connsiteX3" fmla="*/ 4770 w 1036627"/>
              <a:gd name="connsiteY3" fmla="*/ 2351959 h 2351959"/>
              <a:gd name="connsiteX0" fmla="*/ 1031857 w 1031857"/>
              <a:gd name="connsiteY0" fmla="*/ 0 h 2351959"/>
              <a:gd name="connsiteX1" fmla="*/ 38549 w 1031857"/>
              <a:gd name="connsiteY1" fmla="*/ 896475 h 2351959"/>
              <a:gd name="connsiteX2" fmla="*/ 14150 w 1031857"/>
              <a:gd name="connsiteY2" fmla="*/ 1453718 h 2351959"/>
              <a:gd name="connsiteX3" fmla="*/ 0 w 1031857"/>
              <a:gd name="connsiteY3" fmla="*/ 2351959 h 2351959"/>
              <a:gd name="connsiteX0" fmla="*/ 1031857 w 1031857"/>
              <a:gd name="connsiteY0" fmla="*/ 0 h 2351959"/>
              <a:gd name="connsiteX1" fmla="*/ 38549 w 1031857"/>
              <a:gd name="connsiteY1" fmla="*/ 896475 h 2351959"/>
              <a:gd name="connsiteX2" fmla="*/ 14150 w 1031857"/>
              <a:gd name="connsiteY2" fmla="*/ 1453718 h 2351959"/>
              <a:gd name="connsiteX3" fmla="*/ 0 w 1031857"/>
              <a:gd name="connsiteY3" fmla="*/ 2351959 h 2351959"/>
              <a:gd name="connsiteX0" fmla="*/ 1031857 w 1031857"/>
              <a:gd name="connsiteY0" fmla="*/ 0 h 2351959"/>
              <a:gd name="connsiteX1" fmla="*/ 38549 w 1031857"/>
              <a:gd name="connsiteY1" fmla="*/ 896475 h 2351959"/>
              <a:gd name="connsiteX2" fmla="*/ 14150 w 1031857"/>
              <a:gd name="connsiteY2" fmla="*/ 1453718 h 2351959"/>
              <a:gd name="connsiteX3" fmla="*/ 0 w 1031857"/>
              <a:gd name="connsiteY3" fmla="*/ 2351959 h 2351959"/>
              <a:gd name="connsiteX0" fmla="*/ 1033456 w 1033456"/>
              <a:gd name="connsiteY0" fmla="*/ 0 h 2351959"/>
              <a:gd name="connsiteX1" fmla="*/ 40148 w 1033456"/>
              <a:gd name="connsiteY1" fmla="*/ 896475 h 2351959"/>
              <a:gd name="connsiteX2" fmla="*/ 15749 w 1033456"/>
              <a:gd name="connsiteY2" fmla="*/ 1453718 h 2351959"/>
              <a:gd name="connsiteX3" fmla="*/ 1599 w 1033456"/>
              <a:gd name="connsiteY3" fmla="*/ 2351959 h 2351959"/>
              <a:gd name="connsiteX0" fmla="*/ 1033456 w 1033456"/>
              <a:gd name="connsiteY0" fmla="*/ 0 h 2351959"/>
              <a:gd name="connsiteX1" fmla="*/ 40148 w 1033456"/>
              <a:gd name="connsiteY1" fmla="*/ 896475 h 2351959"/>
              <a:gd name="connsiteX2" fmla="*/ 15749 w 1033456"/>
              <a:gd name="connsiteY2" fmla="*/ 1660536 h 2351959"/>
              <a:gd name="connsiteX3" fmla="*/ 1599 w 1033456"/>
              <a:gd name="connsiteY3" fmla="*/ 2351959 h 2351959"/>
              <a:gd name="connsiteX0" fmla="*/ 1051534 w 1051534"/>
              <a:gd name="connsiteY0" fmla="*/ 0 h 2351959"/>
              <a:gd name="connsiteX1" fmla="*/ 58226 w 1051534"/>
              <a:gd name="connsiteY1" fmla="*/ 896475 h 2351959"/>
              <a:gd name="connsiteX2" fmla="*/ 33827 w 1051534"/>
              <a:gd name="connsiteY2" fmla="*/ 1660536 h 2351959"/>
              <a:gd name="connsiteX3" fmla="*/ 19677 w 1051534"/>
              <a:gd name="connsiteY3" fmla="*/ 2351959 h 2351959"/>
              <a:gd name="connsiteX0" fmla="*/ 1040270 w 1040270"/>
              <a:gd name="connsiteY0" fmla="*/ 0 h 2351959"/>
              <a:gd name="connsiteX1" fmla="*/ 46962 w 1040270"/>
              <a:gd name="connsiteY1" fmla="*/ 896475 h 2351959"/>
              <a:gd name="connsiteX2" fmla="*/ 22563 w 1040270"/>
              <a:gd name="connsiteY2" fmla="*/ 1660536 h 2351959"/>
              <a:gd name="connsiteX3" fmla="*/ 8413 w 1040270"/>
              <a:gd name="connsiteY3" fmla="*/ 2351959 h 235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0270" h="2351959">
                <a:moveTo>
                  <a:pt x="1040270" y="0"/>
                </a:moveTo>
                <a:cubicBezTo>
                  <a:pt x="830365" y="99961"/>
                  <a:pt x="230778" y="458143"/>
                  <a:pt x="46962" y="896475"/>
                </a:cubicBezTo>
                <a:cubicBezTo>
                  <a:pt x="-30372" y="1140914"/>
                  <a:pt x="7690" y="1417955"/>
                  <a:pt x="22563" y="1660536"/>
                </a:cubicBezTo>
                <a:cubicBezTo>
                  <a:pt x="37436" y="1903117"/>
                  <a:pt x="14319" y="1732604"/>
                  <a:pt x="8413" y="2351959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216313" y="2593471"/>
            <a:ext cx="540699" cy="2245895"/>
          </a:xfrm>
          <a:custGeom>
            <a:avLst/>
            <a:gdLst>
              <a:gd name="connsiteX0" fmla="*/ 0 w 540699"/>
              <a:gd name="connsiteY0" fmla="*/ 2245895 h 2245895"/>
              <a:gd name="connsiteX1" fmla="*/ 481263 w 540699"/>
              <a:gd name="connsiteY1" fmla="*/ 1524000 h 2245895"/>
              <a:gd name="connsiteX2" fmla="*/ 521369 w 540699"/>
              <a:gd name="connsiteY2" fmla="*/ 628316 h 2245895"/>
              <a:gd name="connsiteX3" fmla="*/ 374316 w 540699"/>
              <a:gd name="connsiteY3" fmla="*/ 0 h 2245895"/>
              <a:gd name="connsiteX4" fmla="*/ 374316 w 540699"/>
              <a:gd name="connsiteY4" fmla="*/ 0 h 224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699" h="2245895">
                <a:moveTo>
                  <a:pt x="0" y="2245895"/>
                </a:moveTo>
                <a:cubicBezTo>
                  <a:pt x="197184" y="2019745"/>
                  <a:pt x="394368" y="1793596"/>
                  <a:pt x="481263" y="1524000"/>
                </a:cubicBezTo>
                <a:cubicBezTo>
                  <a:pt x="568158" y="1254404"/>
                  <a:pt x="539194" y="882316"/>
                  <a:pt x="521369" y="628316"/>
                </a:cubicBezTo>
                <a:cubicBezTo>
                  <a:pt x="503545" y="374316"/>
                  <a:pt x="374316" y="0"/>
                  <a:pt x="374316" y="0"/>
                </a:cubicBezTo>
                <a:lnTo>
                  <a:pt x="374316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84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Validating the classification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</a:t>
            </a:r>
            <a:r>
              <a:rPr lang="en-US" dirty="0" smtClean="0"/>
              <a:t>round truth from 6 networks: 3 provided us full routing tables, 3 are usable monitors at </a:t>
            </a:r>
            <a:r>
              <a:rPr lang="en-US" dirty="0" err="1" smtClean="0"/>
              <a:t>Routeviews</a:t>
            </a:r>
            <a:r>
              <a:rPr lang="en-US" dirty="0" smtClean="0"/>
              <a:t>/RIPE</a:t>
            </a:r>
          </a:p>
          <a:p>
            <a:r>
              <a:rPr lang="en-US" dirty="0" smtClean="0"/>
              <a:t>Classification accuracy of 90%. GAO had accuracy of 80% on same data</a:t>
            </a:r>
          </a:p>
          <a:p>
            <a:r>
              <a:rPr lang="en-US" dirty="0" smtClean="0"/>
              <a:t>We classify several links of tier-1 networks as non-transit</a:t>
            </a:r>
          </a:p>
          <a:p>
            <a:pPr lvl="1"/>
            <a:r>
              <a:rPr lang="en-US" dirty="0" smtClean="0"/>
              <a:t>On digging deeper, we find a significant number of these are prepended</a:t>
            </a:r>
          </a:p>
          <a:p>
            <a:pPr lvl="1"/>
            <a:r>
              <a:rPr lang="en-US" dirty="0">
                <a:sym typeface="Wingdings"/>
              </a:rPr>
              <a:t>B</a:t>
            </a:r>
            <a:r>
              <a:rPr lang="en-US" dirty="0" smtClean="0">
                <a:sym typeface="Wingdings"/>
              </a:rPr>
              <a:t>ackup, or </a:t>
            </a:r>
            <a:r>
              <a:rPr lang="en-US" dirty="0" err="1" smtClean="0">
                <a:sym typeface="Wingdings"/>
              </a:rPr>
              <a:t>uni</a:t>
            </a:r>
            <a:r>
              <a:rPr lang="en-US" dirty="0" smtClean="0">
                <a:sym typeface="Wingdings"/>
              </a:rPr>
              <a:t>-directional transit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6144-C1B7-F747-AFC3-C84C46367CA9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1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Link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apply the link classification algorithm to each usable route monitor for each topology snapshot</a:t>
            </a:r>
          </a:p>
          <a:p>
            <a:r>
              <a:rPr lang="en-US" dirty="0" smtClean="0"/>
              <a:t>Obtain a time series of link relationships between each monitor M and each neighbor N</a:t>
            </a:r>
          </a:p>
          <a:p>
            <a:pPr lvl="1"/>
            <a:r>
              <a:rPr lang="en-US" dirty="0" smtClean="0"/>
              <a:t>State is one of “NONE”, “Non-Transit”, “Customer”, “Provider”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(M,N): NONE, NONE, NT, NT, NT, C, C, C, C…</a:t>
            </a:r>
          </a:p>
          <a:p>
            <a:r>
              <a:rPr lang="en-US" dirty="0" smtClean="0"/>
              <a:t>For each monitor type and each link type, measure link durations and link state transition probabilities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19C5-F992-0146-ADF8-C674F65A9DB9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7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Durations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350256" y="153336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Provider links of LTP monitors have the shortest duration</a:t>
            </a:r>
          </a:p>
          <a:p>
            <a:r>
              <a:rPr lang="en-US" dirty="0" smtClean="0"/>
              <a:t>Non-transit links of LTPs have the shortest duration, while those of STPs, CPs, and CCs are longest</a:t>
            </a:r>
          </a:p>
          <a:p>
            <a:pPr lvl="1"/>
            <a:r>
              <a:rPr lang="en-US" dirty="0" smtClean="0"/>
              <a:t>Due to customer of LTP changing from backup to full transit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56F6-58EE-F148-A8D9-2320F70EA632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14</a:t>
            </a:fld>
            <a:endParaRPr lang="en-US"/>
          </a:p>
        </p:txBody>
      </p:sp>
      <p:pic>
        <p:nvPicPr>
          <p:cNvPr id="22" name="Content Placeholder 21" descr="link_dur_ASclass_sep.p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1" b="6701"/>
          <a:stretch>
            <a:fillRect/>
          </a:stretch>
        </p:blipFill>
        <p:spPr>
          <a:xfrm rot="5400000">
            <a:off x="4207711" y="1466809"/>
            <a:ext cx="4919576" cy="4525963"/>
          </a:xfrm>
        </p:spPr>
      </p:pic>
    </p:spTree>
    <p:extLst>
      <p:ext uri="{BB962C8B-B14F-4D97-AF65-F5344CB8AC3E}">
        <p14:creationId xmlns:p14="http://schemas.microsoft.com/office/powerpoint/2010/main" val="338711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 Diagrams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1614-65F6-814F-8C8F-229BEF206206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15</a:t>
            </a:fld>
            <a:endParaRPr lang="en-US"/>
          </a:p>
        </p:txBody>
      </p:sp>
      <p:pic>
        <p:nvPicPr>
          <p:cNvPr id="9" name="Content Placeholder 8" descr="STP.sdprob.ps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9" t="55547" r="-33548" b="-9626"/>
          <a:stretch/>
        </p:blipFill>
        <p:spPr>
          <a:xfrm>
            <a:off x="457200" y="1417638"/>
            <a:ext cx="8229600" cy="4525963"/>
          </a:xfrm>
        </p:spPr>
      </p:pic>
      <p:pic>
        <p:nvPicPr>
          <p:cNvPr id="11" name="Picture 10" descr="LTP.sdprob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368" y="-3013323"/>
            <a:ext cx="6160959" cy="797300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600201" y="2673687"/>
            <a:ext cx="1755274" cy="6550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97926" y="1983882"/>
            <a:ext cx="1755274" cy="6550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76410" y="4936781"/>
            <a:ext cx="77172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Links to STPs initially appear as non-transit. Links to LTPs mostly appear as transit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Transition diagrams useful to study macroscopic evolution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94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Studied the complete connectivity of a few </a:t>
            </a:r>
            <a:r>
              <a:rPr lang="en-US" dirty="0" err="1" smtClean="0"/>
              <a:t>ASes</a:t>
            </a:r>
            <a:r>
              <a:rPr lang="en-US" dirty="0" smtClean="0"/>
              <a:t> – usable BGP route monitors</a:t>
            </a:r>
          </a:p>
          <a:p>
            <a:r>
              <a:rPr lang="en-US" dirty="0" smtClean="0"/>
              <a:t>Small steps towards better AS relationship inference</a:t>
            </a:r>
          </a:p>
          <a:p>
            <a:r>
              <a:rPr lang="en-US" dirty="0" smtClean="0"/>
              <a:t>CAIDA’s AS-rank: AS relationship classification algorithm, seeking validation from operational community: </a:t>
            </a:r>
            <a:r>
              <a:rPr lang="en-US" dirty="0" smtClean="0">
                <a:solidFill>
                  <a:srgbClr val="0000FF"/>
                </a:solidFill>
              </a:rPr>
              <a:t>as-</a:t>
            </a:r>
            <a:r>
              <a:rPr lang="en-US" dirty="0" err="1" smtClean="0">
                <a:solidFill>
                  <a:srgbClr val="0000FF"/>
                </a:solidFill>
              </a:rPr>
              <a:t>rank.caida.org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Incorporate the heuristics presented here into AS-rank</a:t>
            </a:r>
          </a:p>
          <a:p>
            <a:r>
              <a:rPr lang="en-US" dirty="0" smtClean="0"/>
              <a:t>“Top-down” model of interdomain topology evolution using link state transition probabilities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1879-A77F-A143-AC05-9F5333AD7149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me (</a:t>
            </a:r>
            <a:r>
              <a:rPr lang="en-US" dirty="0" smtClean="0">
                <a:hlinkClick r:id="rId2"/>
              </a:rPr>
              <a:t>amogh@caida.org</a:t>
            </a:r>
            <a:r>
              <a:rPr lang="en-US" dirty="0" smtClean="0"/>
              <a:t>) for comments, questions, datasets etc.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AC7-646B-2443-A60B-8CEFA14C0F44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2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410"/>
            <a:ext cx="8229600" cy="1016585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9627"/>
            <a:ext cx="8229600" cy="494272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/>
                <a:cs typeface="Calibri"/>
              </a:rPr>
              <a:t>The Internet consists of ~40,000 independently operated and managed networks (</a:t>
            </a:r>
            <a:r>
              <a:rPr lang="en-US" dirty="0" err="1" smtClean="0">
                <a:latin typeface="Calibri"/>
                <a:cs typeface="Calibri"/>
              </a:rPr>
              <a:t>Ases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sz="3200" dirty="0">
              <a:latin typeface="Calibri"/>
              <a:cs typeface="Calibri"/>
            </a:endParaRPr>
          </a:p>
          <a:p>
            <a:pPr lvl="1"/>
            <a:r>
              <a:rPr lang="en-US" sz="3200" dirty="0">
                <a:latin typeface="Calibri"/>
                <a:cs typeface="Calibri"/>
              </a:rPr>
              <a:t>Various types: </a:t>
            </a:r>
            <a:r>
              <a:rPr lang="en-US" sz="3200" dirty="0">
                <a:solidFill>
                  <a:srgbClr val="3366FF"/>
                </a:solidFill>
                <a:latin typeface="Calibri"/>
                <a:cs typeface="Calibri"/>
              </a:rPr>
              <a:t>transit, content, access, enterprise</a:t>
            </a:r>
          </a:p>
          <a:p>
            <a:r>
              <a:rPr lang="en-US" dirty="0" smtClean="0">
                <a:latin typeface="Calibri"/>
                <a:cs typeface="Calibri"/>
              </a:rPr>
              <a:t>Distributed, decentralized interactions between </a:t>
            </a:r>
            <a:r>
              <a:rPr lang="en-US" dirty="0" err="1" smtClean="0">
                <a:latin typeface="Calibri"/>
                <a:cs typeface="Calibri"/>
              </a:rPr>
              <a:t>ASes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Transit: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Customer pays provider</a:t>
            </a:r>
          </a:p>
          <a:p>
            <a:r>
              <a:rPr lang="en-US" dirty="0" smtClean="0">
                <a:latin typeface="Calibri"/>
                <a:cs typeface="Calibri"/>
              </a:rPr>
              <a:t>Settlement-free peering: </a:t>
            </a:r>
            <a:r>
              <a:rPr lang="en-US" dirty="0" smtClean="0">
                <a:solidFill>
                  <a:srgbClr val="008000"/>
                </a:solidFill>
                <a:latin typeface="Calibri"/>
                <a:cs typeface="Calibri"/>
              </a:rPr>
              <a:t>Exchange traffic for free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3129-E9D0-034E-B0AB-81B1C910B412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2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Topology, Traffic flow, and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r>
              <a:rPr lang="en-US" dirty="0" smtClean="0"/>
              <a:t>Interdomain topology determines traffic flow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Traffic flow determines the flow of money</a:t>
            </a:r>
          </a:p>
          <a:p>
            <a:r>
              <a:rPr lang="en-US" dirty="0" smtClean="0"/>
              <a:t>Much recent interest in interdomain traffic, topology, and economics</a:t>
            </a:r>
          </a:p>
          <a:p>
            <a:pPr lvl="1"/>
            <a:r>
              <a:rPr lang="en-US" dirty="0" smtClean="0"/>
              <a:t>Arbor networks, Sigcomm’10: </a:t>
            </a:r>
            <a:r>
              <a:rPr lang="en-US" dirty="0" smtClean="0">
                <a:solidFill>
                  <a:srgbClr val="FF0000"/>
                </a:solidFill>
              </a:rPr>
              <a:t>Interdomain traffic consolidates, more traffic flows directly on peering links, bypassing tier-1 transit providers</a:t>
            </a:r>
          </a:p>
          <a:p>
            <a:r>
              <a:rPr lang="en-US" dirty="0" smtClean="0"/>
              <a:t>How do interdomain peering agreements evolve over time?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6A011-8BC4-F148-8497-A95B88FD966A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6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BGP data from </a:t>
            </a:r>
            <a:r>
              <a:rPr lang="en-US" dirty="0" err="1" smtClean="0"/>
              <a:t>Routeviews</a:t>
            </a:r>
            <a:r>
              <a:rPr lang="en-US" dirty="0" smtClean="0"/>
              <a:t>/RIPE </a:t>
            </a:r>
            <a:r>
              <a:rPr lang="en-US" dirty="0" smtClean="0">
                <a:sym typeface="Wingdings"/>
              </a:rPr>
              <a:t> Interdomain topology maps</a:t>
            </a:r>
            <a:endParaRPr lang="en-US" dirty="0">
              <a:sym typeface="Wingdings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nterdomain topology snapshots constructed from this data are incomplete!</a:t>
            </a:r>
            <a:endParaRPr lang="en-US" dirty="0" smtClean="0"/>
          </a:p>
          <a:p>
            <a:r>
              <a:rPr lang="en-US" dirty="0" smtClean="0"/>
              <a:t>Most transit links are visible</a:t>
            </a:r>
          </a:p>
          <a:p>
            <a:r>
              <a:rPr lang="en-US" dirty="0" smtClean="0"/>
              <a:t>Settlement-free peering links are not visible</a:t>
            </a:r>
          </a:p>
          <a:p>
            <a:r>
              <a:rPr lang="en-US" dirty="0" smtClean="0"/>
              <a:t>Previous work has focused on measuring the evolution of transit links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4A06-3568-A440-9657-885544306284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87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studying the partial connectivity of all </a:t>
            </a:r>
            <a:r>
              <a:rPr lang="en-US" dirty="0" err="1" smtClean="0"/>
              <a:t>ASes</a:t>
            </a:r>
            <a:r>
              <a:rPr lang="en-US" dirty="0" smtClean="0"/>
              <a:t>, we study the (near) complete connectivity of a subset of </a:t>
            </a:r>
            <a:r>
              <a:rPr lang="en-US" dirty="0" err="1" smtClean="0"/>
              <a:t>ASes</a:t>
            </a:r>
            <a:endParaRPr lang="en-US" dirty="0" smtClean="0"/>
          </a:p>
          <a:p>
            <a:r>
              <a:rPr lang="en-US" dirty="0" smtClean="0"/>
              <a:t>Use BGP route monitors – </a:t>
            </a:r>
            <a:r>
              <a:rPr lang="en-US" dirty="0" err="1" smtClean="0"/>
              <a:t>ASes</a:t>
            </a:r>
            <a:r>
              <a:rPr lang="en-US" dirty="0" smtClean="0"/>
              <a:t> that provide BGP feeds to </a:t>
            </a:r>
            <a:r>
              <a:rPr lang="en-US" dirty="0" err="1" smtClean="0"/>
              <a:t>Routeviews</a:t>
            </a:r>
            <a:r>
              <a:rPr lang="en-US" dirty="0" smtClean="0"/>
              <a:t>/RIPE</a:t>
            </a:r>
          </a:p>
          <a:p>
            <a:r>
              <a:rPr lang="en-US" dirty="0" smtClean="0"/>
              <a:t>Identify </a:t>
            </a:r>
            <a:r>
              <a:rPr lang="en-US" dirty="0" smtClean="0">
                <a:solidFill>
                  <a:srgbClr val="0000FF"/>
                </a:solidFill>
              </a:rPr>
              <a:t>usable route monitors </a:t>
            </a:r>
            <a:r>
              <a:rPr lang="en-US" dirty="0" smtClean="0"/>
              <a:t>– </a:t>
            </a:r>
            <a:r>
              <a:rPr lang="en-US" dirty="0" err="1" smtClean="0"/>
              <a:t>ASes</a:t>
            </a:r>
            <a:r>
              <a:rPr lang="en-US" dirty="0" smtClean="0"/>
              <a:t> for which nearly their complete connectivity is visible</a:t>
            </a:r>
          </a:p>
          <a:p>
            <a:r>
              <a:rPr lang="en-US" dirty="0" smtClean="0"/>
              <a:t>Classify the AS links of these usable route monitors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1ACC-0A13-3141-BFBB-4784A70DB00B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9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Usable Route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BGP route monitors: </a:t>
            </a:r>
            <a:r>
              <a:rPr lang="en-US" dirty="0" err="1" smtClean="0"/>
              <a:t>ASes</a:t>
            </a:r>
            <a:r>
              <a:rPr lang="en-US" dirty="0" smtClean="0"/>
              <a:t> that provide BGP feeds to </a:t>
            </a:r>
            <a:r>
              <a:rPr lang="en-US" dirty="0" err="1" smtClean="0"/>
              <a:t>Routeviews</a:t>
            </a:r>
            <a:r>
              <a:rPr lang="en-US" dirty="0" smtClean="0"/>
              <a:t>/RIPE collectors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Usable Route Monitors: </a:t>
            </a:r>
            <a:r>
              <a:rPr lang="en-US" dirty="0" err="1" smtClean="0">
                <a:solidFill>
                  <a:srgbClr val="0000FF"/>
                </a:solidFill>
              </a:rPr>
              <a:t>ASes</a:t>
            </a:r>
            <a:r>
              <a:rPr lang="en-US" dirty="0" smtClean="0">
                <a:solidFill>
                  <a:srgbClr val="0000FF"/>
                </a:solidFill>
              </a:rPr>
              <a:t> for which more connectivity is visible from the local monitor than from remote monitors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F7FD-16C0-DC4B-8450-D2440B71EE75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6</a:t>
            </a:fld>
            <a:endParaRPr lang="en-US"/>
          </a:p>
        </p:txBody>
      </p:sp>
      <p:sp>
        <p:nvSpPr>
          <p:cNvPr id="8" name="Decagon 7"/>
          <p:cNvSpPr/>
          <p:nvPr/>
        </p:nvSpPr>
        <p:spPr>
          <a:xfrm>
            <a:off x="6395452" y="3438359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ecagon 8"/>
          <p:cNvSpPr/>
          <p:nvPr/>
        </p:nvSpPr>
        <p:spPr>
          <a:xfrm>
            <a:off x="5335949" y="1303421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17" idx="0"/>
          </p:cNvCxnSpPr>
          <p:nvPr/>
        </p:nvCxnSpPr>
        <p:spPr>
          <a:xfrm>
            <a:off x="5335949" y="3706569"/>
            <a:ext cx="1059503" cy="312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16"/>
          <p:cNvSpPr/>
          <p:nvPr/>
        </p:nvSpPr>
        <p:spPr>
          <a:xfrm>
            <a:off x="4733034" y="3330916"/>
            <a:ext cx="602915" cy="751305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ecagon 19"/>
          <p:cNvSpPr/>
          <p:nvPr/>
        </p:nvSpPr>
        <p:spPr>
          <a:xfrm>
            <a:off x="8134626" y="3409790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Decagon 20"/>
          <p:cNvSpPr/>
          <p:nvPr/>
        </p:nvSpPr>
        <p:spPr>
          <a:xfrm>
            <a:off x="7960059" y="4113736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8" idx="2"/>
            <a:endCxn id="21" idx="6"/>
          </p:cNvCxnSpPr>
          <p:nvPr/>
        </p:nvCxnSpPr>
        <p:spPr>
          <a:xfrm>
            <a:off x="6880335" y="3918557"/>
            <a:ext cx="1079724" cy="491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1"/>
            <a:endCxn id="20" idx="6"/>
          </p:cNvCxnSpPr>
          <p:nvPr/>
        </p:nvCxnSpPr>
        <p:spPr>
          <a:xfrm flipV="1">
            <a:off x="6931526" y="3706569"/>
            <a:ext cx="1203100" cy="285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Decagon 28"/>
          <p:cNvSpPr/>
          <p:nvPr/>
        </p:nvSpPr>
        <p:spPr>
          <a:xfrm>
            <a:off x="5960198" y="4921866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Decagon 30"/>
          <p:cNvSpPr/>
          <p:nvPr/>
        </p:nvSpPr>
        <p:spPr>
          <a:xfrm>
            <a:off x="7014354" y="4978403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Decagon 32"/>
          <p:cNvSpPr/>
          <p:nvPr/>
        </p:nvSpPr>
        <p:spPr>
          <a:xfrm>
            <a:off x="6664770" y="1276685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Decagon 33"/>
          <p:cNvSpPr/>
          <p:nvPr/>
        </p:nvSpPr>
        <p:spPr>
          <a:xfrm>
            <a:off x="7960059" y="1256634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>
            <a:stCxn id="66" idx="4"/>
            <a:endCxn id="8" idx="9"/>
          </p:cNvCxnSpPr>
          <p:nvPr/>
        </p:nvCxnSpPr>
        <p:spPr>
          <a:xfrm flipH="1">
            <a:off x="6746317" y="3049632"/>
            <a:ext cx="42836" cy="388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8" idx="4"/>
            <a:endCxn id="29" idx="9"/>
          </p:cNvCxnSpPr>
          <p:nvPr/>
        </p:nvCxnSpPr>
        <p:spPr>
          <a:xfrm flipH="1">
            <a:off x="6311063" y="4031916"/>
            <a:ext cx="269598" cy="8899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1" idx="8"/>
            <a:endCxn id="8" idx="3"/>
          </p:cNvCxnSpPr>
          <p:nvPr/>
        </p:nvCxnSpPr>
        <p:spPr>
          <a:xfrm flipH="1" flipV="1">
            <a:off x="6746317" y="4031916"/>
            <a:ext cx="453246" cy="946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97958" y="5515424"/>
            <a:ext cx="38981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Remote view: C1, C2, P1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Local view: C1, C2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6" name="Decagon 65"/>
          <p:cNvSpPr/>
          <p:nvPr/>
        </p:nvSpPr>
        <p:spPr>
          <a:xfrm>
            <a:off x="6603944" y="2456076"/>
            <a:ext cx="536074" cy="593557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Cloud 85"/>
          <p:cNvSpPr/>
          <p:nvPr/>
        </p:nvSpPr>
        <p:spPr>
          <a:xfrm>
            <a:off x="5208280" y="2025613"/>
            <a:ext cx="3462420" cy="59355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Curved Connector 109"/>
          <p:cNvCxnSpPr>
            <a:stCxn id="9" idx="2"/>
            <a:endCxn id="29" idx="7"/>
          </p:cNvCxnSpPr>
          <p:nvPr/>
        </p:nvCxnSpPr>
        <p:spPr>
          <a:xfrm>
            <a:off x="5820832" y="1783619"/>
            <a:ext cx="190557" cy="3251607"/>
          </a:xfrm>
          <a:prstGeom prst="curvedConnector3">
            <a:avLst>
              <a:gd name="adj1" fmla="val 393757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>
            <a:stCxn id="33" idx="2"/>
            <a:endCxn id="31" idx="1"/>
          </p:cNvCxnSpPr>
          <p:nvPr/>
        </p:nvCxnSpPr>
        <p:spPr>
          <a:xfrm>
            <a:off x="7149653" y="1756883"/>
            <a:ext cx="400775" cy="3518299"/>
          </a:xfrm>
          <a:prstGeom prst="curvedConnector3">
            <a:avLst>
              <a:gd name="adj1" fmla="val -53106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34" idx="6"/>
            <a:endCxn id="31" idx="0"/>
          </p:cNvCxnSpPr>
          <p:nvPr/>
        </p:nvCxnSpPr>
        <p:spPr>
          <a:xfrm rot="10800000" flipV="1">
            <a:off x="7499237" y="1553413"/>
            <a:ext cx="460822" cy="3538350"/>
          </a:xfrm>
          <a:prstGeom prst="curvedConnector3">
            <a:avLst>
              <a:gd name="adj1" fmla="val 247267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urved Connector 132"/>
          <p:cNvCxnSpPr/>
          <p:nvPr/>
        </p:nvCxnSpPr>
        <p:spPr>
          <a:xfrm>
            <a:off x="5335949" y="3672202"/>
            <a:ext cx="624249" cy="1512076"/>
          </a:xfrm>
          <a:prstGeom prst="curvedConnector3">
            <a:avLst>
              <a:gd name="adj1" fmla="val 18063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7" idx="0"/>
          </p:cNvCxnSpPr>
          <p:nvPr/>
        </p:nvCxnSpPr>
        <p:spPr>
          <a:xfrm>
            <a:off x="5335949" y="3706569"/>
            <a:ext cx="1864895" cy="1477709"/>
          </a:xfrm>
          <a:prstGeom prst="curvedConnector3">
            <a:avLst>
              <a:gd name="adj1" fmla="val 8871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4526367" y="5602943"/>
            <a:ext cx="3898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 is not usable</a:t>
            </a:r>
          </a:p>
        </p:txBody>
      </p:sp>
    </p:spTree>
    <p:extLst>
      <p:ext uri="{BB962C8B-B14F-4D97-AF65-F5344CB8AC3E}">
        <p14:creationId xmlns:p14="http://schemas.microsoft.com/office/powerpoint/2010/main" val="248493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build="allAtOnce"/>
      <p:bldP spid="15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Usable Route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BGP route monitors: </a:t>
            </a:r>
            <a:r>
              <a:rPr lang="en-US" dirty="0" err="1" smtClean="0"/>
              <a:t>ASes</a:t>
            </a:r>
            <a:r>
              <a:rPr lang="en-US" dirty="0" smtClean="0"/>
              <a:t> that provide BGP feeds to </a:t>
            </a:r>
            <a:r>
              <a:rPr lang="en-US" dirty="0" err="1" smtClean="0"/>
              <a:t>Routeviews</a:t>
            </a:r>
            <a:r>
              <a:rPr lang="en-US" dirty="0" smtClean="0"/>
              <a:t>/RIPE collectors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Usable Route Monitors: </a:t>
            </a:r>
            <a:r>
              <a:rPr lang="en-US" dirty="0" err="1" smtClean="0">
                <a:solidFill>
                  <a:srgbClr val="0000FF"/>
                </a:solidFill>
              </a:rPr>
              <a:t>ASes</a:t>
            </a:r>
            <a:r>
              <a:rPr lang="en-US" dirty="0" smtClean="0">
                <a:solidFill>
                  <a:srgbClr val="0000FF"/>
                </a:solidFill>
              </a:rPr>
              <a:t> for which more connectivity is visible from the local monitor than from remote monitors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B661-9482-5D42-AB60-4C1B7359D45A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7</a:t>
            </a:fld>
            <a:endParaRPr lang="en-US"/>
          </a:p>
        </p:txBody>
      </p:sp>
      <p:sp>
        <p:nvSpPr>
          <p:cNvPr id="8" name="Decagon 7"/>
          <p:cNvSpPr/>
          <p:nvPr/>
        </p:nvSpPr>
        <p:spPr>
          <a:xfrm>
            <a:off x="6395452" y="3438359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ecagon 8"/>
          <p:cNvSpPr/>
          <p:nvPr/>
        </p:nvSpPr>
        <p:spPr>
          <a:xfrm>
            <a:off x="5335949" y="1303421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17" idx="0"/>
          </p:cNvCxnSpPr>
          <p:nvPr/>
        </p:nvCxnSpPr>
        <p:spPr>
          <a:xfrm>
            <a:off x="5335949" y="3706569"/>
            <a:ext cx="1059503" cy="312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16"/>
          <p:cNvSpPr/>
          <p:nvPr/>
        </p:nvSpPr>
        <p:spPr>
          <a:xfrm>
            <a:off x="4733034" y="3330916"/>
            <a:ext cx="602915" cy="751305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ecagon 19"/>
          <p:cNvSpPr/>
          <p:nvPr/>
        </p:nvSpPr>
        <p:spPr>
          <a:xfrm>
            <a:off x="8134626" y="3409790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Decagon 20"/>
          <p:cNvSpPr/>
          <p:nvPr/>
        </p:nvSpPr>
        <p:spPr>
          <a:xfrm>
            <a:off x="7960059" y="4113736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8" idx="2"/>
            <a:endCxn id="21" idx="6"/>
          </p:cNvCxnSpPr>
          <p:nvPr/>
        </p:nvCxnSpPr>
        <p:spPr>
          <a:xfrm>
            <a:off x="6880335" y="3918557"/>
            <a:ext cx="1079724" cy="4919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1"/>
            <a:endCxn id="20" idx="6"/>
          </p:cNvCxnSpPr>
          <p:nvPr/>
        </p:nvCxnSpPr>
        <p:spPr>
          <a:xfrm flipV="1">
            <a:off x="6931526" y="3706569"/>
            <a:ext cx="1203100" cy="285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Decagon 28"/>
          <p:cNvSpPr/>
          <p:nvPr/>
        </p:nvSpPr>
        <p:spPr>
          <a:xfrm>
            <a:off x="5960198" y="4921866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Decagon 30"/>
          <p:cNvSpPr/>
          <p:nvPr/>
        </p:nvSpPr>
        <p:spPr>
          <a:xfrm>
            <a:off x="7014354" y="4978403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Decagon 32"/>
          <p:cNvSpPr/>
          <p:nvPr/>
        </p:nvSpPr>
        <p:spPr>
          <a:xfrm>
            <a:off x="6664770" y="1276685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Decagon 33"/>
          <p:cNvSpPr/>
          <p:nvPr/>
        </p:nvSpPr>
        <p:spPr>
          <a:xfrm>
            <a:off x="7960059" y="1256634"/>
            <a:ext cx="536074" cy="593558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>
            <a:stCxn id="66" idx="4"/>
            <a:endCxn id="8" idx="9"/>
          </p:cNvCxnSpPr>
          <p:nvPr/>
        </p:nvCxnSpPr>
        <p:spPr>
          <a:xfrm flipH="1">
            <a:off x="6746317" y="3049632"/>
            <a:ext cx="42836" cy="388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8" idx="4"/>
            <a:endCxn id="29" idx="9"/>
          </p:cNvCxnSpPr>
          <p:nvPr/>
        </p:nvCxnSpPr>
        <p:spPr>
          <a:xfrm flipH="1">
            <a:off x="6311063" y="4031916"/>
            <a:ext cx="269598" cy="8899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1" idx="8"/>
            <a:endCxn id="8" idx="3"/>
          </p:cNvCxnSpPr>
          <p:nvPr/>
        </p:nvCxnSpPr>
        <p:spPr>
          <a:xfrm flipH="1" flipV="1">
            <a:off x="6746317" y="4031916"/>
            <a:ext cx="453246" cy="946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83789" y="5515424"/>
            <a:ext cx="4512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Remote view: C1, C2, P1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Local view: C1, C2, R1, R2, P1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6" name="Decagon 65"/>
          <p:cNvSpPr/>
          <p:nvPr/>
        </p:nvSpPr>
        <p:spPr>
          <a:xfrm>
            <a:off x="6603944" y="2456076"/>
            <a:ext cx="536074" cy="593557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Cloud 85"/>
          <p:cNvSpPr/>
          <p:nvPr/>
        </p:nvSpPr>
        <p:spPr>
          <a:xfrm>
            <a:off x="5208280" y="2025613"/>
            <a:ext cx="3462420" cy="59355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Curved Connector 109"/>
          <p:cNvCxnSpPr>
            <a:stCxn id="9" idx="2"/>
            <a:endCxn id="29" idx="7"/>
          </p:cNvCxnSpPr>
          <p:nvPr/>
        </p:nvCxnSpPr>
        <p:spPr>
          <a:xfrm>
            <a:off x="5820832" y="1783619"/>
            <a:ext cx="190557" cy="3251607"/>
          </a:xfrm>
          <a:prstGeom prst="curvedConnector3">
            <a:avLst>
              <a:gd name="adj1" fmla="val 393757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urved Connector 114"/>
          <p:cNvCxnSpPr>
            <a:stCxn id="33" idx="2"/>
            <a:endCxn id="31" idx="1"/>
          </p:cNvCxnSpPr>
          <p:nvPr/>
        </p:nvCxnSpPr>
        <p:spPr>
          <a:xfrm>
            <a:off x="7149653" y="1756883"/>
            <a:ext cx="400775" cy="3518299"/>
          </a:xfrm>
          <a:prstGeom prst="curvedConnector3">
            <a:avLst>
              <a:gd name="adj1" fmla="val -53106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34" idx="6"/>
            <a:endCxn id="31" idx="0"/>
          </p:cNvCxnSpPr>
          <p:nvPr/>
        </p:nvCxnSpPr>
        <p:spPr>
          <a:xfrm rot="10800000" flipV="1">
            <a:off x="7499237" y="1553413"/>
            <a:ext cx="460822" cy="3538350"/>
          </a:xfrm>
          <a:prstGeom prst="curvedConnector3">
            <a:avLst>
              <a:gd name="adj1" fmla="val 247267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urved Connector 132"/>
          <p:cNvCxnSpPr/>
          <p:nvPr/>
        </p:nvCxnSpPr>
        <p:spPr>
          <a:xfrm>
            <a:off x="5335949" y="3672202"/>
            <a:ext cx="624249" cy="1512076"/>
          </a:xfrm>
          <a:prstGeom prst="curvedConnector3">
            <a:avLst>
              <a:gd name="adj1" fmla="val 18063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7" idx="0"/>
          </p:cNvCxnSpPr>
          <p:nvPr/>
        </p:nvCxnSpPr>
        <p:spPr>
          <a:xfrm>
            <a:off x="5335949" y="3706569"/>
            <a:ext cx="1864895" cy="1477709"/>
          </a:xfrm>
          <a:prstGeom prst="curvedConnector3">
            <a:avLst>
              <a:gd name="adj1" fmla="val 8871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7" idx="0"/>
            <a:endCxn id="20" idx="6"/>
          </p:cNvCxnSpPr>
          <p:nvPr/>
        </p:nvCxnSpPr>
        <p:spPr>
          <a:xfrm>
            <a:off x="5335949" y="3706569"/>
            <a:ext cx="2798677" cy="127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17" idx="0"/>
            <a:endCxn id="21" idx="6"/>
          </p:cNvCxnSpPr>
          <p:nvPr/>
        </p:nvCxnSpPr>
        <p:spPr>
          <a:xfrm>
            <a:off x="5335949" y="3706569"/>
            <a:ext cx="2624110" cy="703946"/>
          </a:xfrm>
          <a:prstGeom prst="curvedConnector3">
            <a:avLst>
              <a:gd name="adj1" fmla="val 69359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5454316" y="2392947"/>
            <a:ext cx="1296737" cy="1259618"/>
          </a:xfrm>
          <a:custGeom>
            <a:avLst/>
            <a:gdLst>
              <a:gd name="connsiteX0" fmla="*/ 0 w 1296737"/>
              <a:gd name="connsiteY0" fmla="*/ 1176421 h 1259618"/>
              <a:gd name="connsiteX1" fmla="*/ 935789 w 1296737"/>
              <a:gd name="connsiteY1" fmla="*/ 1136316 h 1259618"/>
              <a:gd name="connsiteX2" fmla="*/ 1296737 w 1296737"/>
              <a:gd name="connsiteY2" fmla="*/ 0 h 1259618"/>
              <a:gd name="connsiteX3" fmla="*/ 1296737 w 1296737"/>
              <a:gd name="connsiteY3" fmla="*/ 0 h 1259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6737" h="1259618">
                <a:moveTo>
                  <a:pt x="0" y="1176421"/>
                </a:moveTo>
                <a:cubicBezTo>
                  <a:pt x="359833" y="1254403"/>
                  <a:pt x="719666" y="1332386"/>
                  <a:pt x="935789" y="1136316"/>
                </a:cubicBezTo>
                <a:cubicBezTo>
                  <a:pt x="1151912" y="940246"/>
                  <a:pt x="1296737" y="0"/>
                  <a:pt x="1296737" y="0"/>
                </a:cubicBezTo>
                <a:lnTo>
                  <a:pt x="1296737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054890" y="5833130"/>
            <a:ext cx="4512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 is a usable monitor</a:t>
            </a:r>
          </a:p>
        </p:txBody>
      </p:sp>
    </p:spTree>
    <p:extLst>
      <p:ext uri="{BB962C8B-B14F-4D97-AF65-F5344CB8AC3E}">
        <p14:creationId xmlns:p14="http://schemas.microsoft.com/office/powerpoint/2010/main" val="4222216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build="allAtOnce"/>
      <p:bldP spid="18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Usable Route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99"/>
            <a:ext cx="8229600" cy="52404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Our BGP topology snapshots span 12 years from 1998-2010</a:t>
            </a:r>
          </a:p>
          <a:p>
            <a:r>
              <a:rPr lang="en-US" dirty="0" smtClean="0"/>
              <a:t>Snapshots collected every 3 months, each snapshot collected over 3 weeks</a:t>
            </a:r>
          </a:p>
          <a:p>
            <a:r>
              <a:rPr lang="en-US" dirty="0" smtClean="0"/>
              <a:t>Identified usable route monitors in each snapshot</a:t>
            </a:r>
          </a:p>
          <a:p>
            <a:r>
              <a:rPr lang="en-US" dirty="0" smtClean="0"/>
              <a:t>A set of 56 route monitors were usable between 2006-2010</a:t>
            </a:r>
          </a:p>
          <a:p>
            <a:r>
              <a:rPr lang="en-US" dirty="0" smtClean="0"/>
              <a:t>Business type distribution using </a:t>
            </a:r>
            <a:r>
              <a:rPr lang="en-US" dirty="0" err="1" smtClean="0"/>
              <a:t>peeringDB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11 “Large Transit Providers”, 14 “Regional Transit Providers”, 12 Content Consumers, 6 Content Providers, 2 </a:t>
            </a:r>
            <a:r>
              <a:rPr lang="en-US" dirty="0" err="1" smtClean="0"/>
              <a:t>Entrerprise</a:t>
            </a:r>
            <a:r>
              <a:rPr lang="en-US" dirty="0" smtClean="0"/>
              <a:t> Networks, 11 Education/research networks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41BF-48C8-C04D-BC91-48E0B4AF548F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1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Classifying links of Usable Route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147"/>
            <a:ext cx="8229600" cy="5043906"/>
          </a:xfrm>
        </p:spPr>
        <p:txBody>
          <a:bodyPr/>
          <a:lstStyle/>
          <a:p>
            <a:r>
              <a:rPr lang="en-US" dirty="0" smtClean="0"/>
              <a:t>Two step process to classify the links of usable route monitors</a:t>
            </a:r>
          </a:p>
          <a:p>
            <a:endParaRPr lang="en-US" dirty="0" smtClean="0"/>
          </a:p>
          <a:p>
            <a:r>
              <a:rPr lang="en-US" dirty="0" smtClean="0"/>
              <a:t>Step 1: Classify a link as transit or non-transit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Based on the visibility of a link from remote monitors</a:t>
            </a:r>
          </a:p>
          <a:p>
            <a:endParaRPr lang="en-US" dirty="0" smtClean="0"/>
          </a:p>
          <a:p>
            <a:r>
              <a:rPr lang="en-US" dirty="0" smtClean="0"/>
              <a:t>Step 2: Classify a transit link as customer-provider or provider-customer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Based on the AS path seen by remote monitors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C7F1-8BD8-0E49-BEC8-899E155B4D8E}" type="datetime1">
              <a:rPr lang="en-US" smtClean="0"/>
              <a:t>5/24/12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IFIP Networking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AFD0-ED31-C84E-BD4F-0162707739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5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5035</TotalTime>
  <Words>1137</Words>
  <Application>Microsoft Macintosh PowerPoint</Application>
  <PresentationFormat>On-screen Show (4:3)</PresentationFormat>
  <Paragraphs>183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Measuring the Evolution of Internet Peering Agreements</vt:lpstr>
      <vt:lpstr>Background</vt:lpstr>
      <vt:lpstr>Topology, Traffic flow, and Economics</vt:lpstr>
      <vt:lpstr>Previous Work</vt:lpstr>
      <vt:lpstr>Our Approach</vt:lpstr>
      <vt:lpstr>Usable Route Monitors</vt:lpstr>
      <vt:lpstr>Usable Route Monitors</vt:lpstr>
      <vt:lpstr>Usable Route Monitors</vt:lpstr>
      <vt:lpstr>Classifying links of Usable Route Monitors</vt:lpstr>
      <vt:lpstr>Transit vs. Non-transit Links</vt:lpstr>
      <vt:lpstr>Customer vs. Provider links</vt:lpstr>
      <vt:lpstr>Validating the classification algorithm</vt:lpstr>
      <vt:lpstr>Application: Link Dynamics</vt:lpstr>
      <vt:lpstr>Link Durations</vt:lpstr>
      <vt:lpstr>State Transition Diagrams</vt:lpstr>
      <vt:lpstr>Conclusions/Future Work</vt:lpstr>
      <vt:lpstr>Thanks! 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Amogh Dhamdhere</dc:creator>
  <cp:lastModifiedBy>Amogh Dhamdhere</cp:lastModifiedBy>
  <cp:revision>91</cp:revision>
  <dcterms:created xsi:type="dcterms:W3CDTF">2012-05-20T20:05:51Z</dcterms:created>
  <dcterms:modified xsi:type="dcterms:W3CDTF">2012-05-24T08:01:36Z</dcterms:modified>
</cp:coreProperties>
</file>