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48" r:id="rId1"/>
  </p:sldMasterIdLst>
  <p:notesMasterIdLst>
    <p:notesMasterId r:id="rId27"/>
  </p:notesMasterIdLst>
  <p:sldIdLst>
    <p:sldId id="374" r:id="rId2"/>
    <p:sldId id="367" r:id="rId3"/>
    <p:sldId id="368" r:id="rId4"/>
    <p:sldId id="369" r:id="rId5"/>
    <p:sldId id="370" r:id="rId6"/>
    <p:sldId id="372" r:id="rId7"/>
    <p:sldId id="373" r:id="rId8"/>
    <p:sldId id="382" r:id="rId9"/>
    <p:sldId id="258" r:id="rId10"/>
    <p:sldId id="384" r:id="rId11"/>
    <p:sldId id="265" r:id="rId12"/>
    <p:sldId id="266" r:id="rId13"/>
    <p:sldId id="268" r:id="rId14"/>
    <p:sldId id="275" r:id="rId15"/>
    <p:sldId id="388" r:id="rId16"/>
    <p:sldId id="390" r:id="rId17"/>
    <p:sldId id="391" r:id="rId18"/>
    <p:sldId id="393" r:id="rId19"/>
    <p:sldId id="394" r:id="rId20"/>
    <p:sldId id="398" r:id="rId21"/>
    <p:sldId id="396" r:id="rId22"/>
    <p:sldId id="397" r:id="rId23"/>
    <p:sldId id="399" r:id="rId24"/>
    <p:sldId id="400" r:id="rId25"/>
    <p:sldId id="359" r:id="rId26"/>
  </p:sldIdLst>
  <p:sldSz cx="9144000" cy="6858000" type="screen4x3"/>
  <p:notesSz cx="6858000" cy="9144000"/>
  <p:embeddedFontLst>
    <p:embeddedFont>
      <p:font typeface="Mathematica1" pitchFamily="2" charset="2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A50021"/>
    <a:srgbClr val="000066"/>
    <a:srgbClr val="800080"/>
    <a:srgbClr val="008000"/>
    <a:srgbClr val="660066"/>
    <a:srgbClr val="663300"/>
    <a:srgbClr val="FFB7B7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ECAF-4177-4A7F-A050-1C0D5484E7D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5C4B-78B2-49E8-AE22-CA6DCF76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E729D2CE-D07D-4376-9BCB-B13ED0032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emf"/><Relationship Id="rId3" Type="http://schemas.openxmlformats.org/officeDocument/2006/relationships/image" Target="../media/image16.png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5" Type="http://schemas.openxmlformats.org/officeDocument/2006/relationships/image" Target="../media/image14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Relationship Id="rId1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97025"/>
            <a:ext cx="8077200" cy="1470025"/>
          </a:xfrm>
        </p:spPr>
        <p:txBody>
          <a:bodyPr/>
          <a:lstStyle/>
          <a:p>
            <a:r>
              <a:rPr lang="en-US" sz="4000" dirty="0" smtClean="0"/>
              <a:t>Network Cosmology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/>
              <a:t>Dmitri Krioukov</a:t>
            </a:r>
            <a:br>
              <a:rPr lang="en-US" sz="2800" b="1" dirty="0"/>
            </a:br>
            <a:r>
              <a:rPr lang="en-US" sz="2800" dirty="0"/>
              <a:t>CAIDA/UCSD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2400" b="1" dirty="0" smtClean="0"/>
              <a:t>M</a:t>
            </a:r>
            <a:r>
              <a:rPr lang="en-US" sz="2400" b="1" dirty="0"/>
              <a:t>. Kitsak, </a:t>
            </a:r>
            <a:r>
              <a:rPr lang="en-US" sz="2400" b="1" dirty="0" smtClean="0"/>
              <a:t>R. </a:t>
            </a:r>
            <a:r>
              <a:rPr lang="en-US" sz="2400" b="1" dirty="0" err="1" smtClean="0"/>
              <a:t>Sinkovits</a:t>
            </a:r>
            <a:r>
              <a:rPr lang="en-US" sz="2400" b="1" dirty="0" smtClean="0"/>
              <a:t>,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D. Rideout, D. Meyer, </a:t>
            </a:r>
            <a:r>
              <a:rPr lang="en-US" sz="2400" b="1" dirty="0"/>
              <a:t>M. </a:t>
            </a:r>
            <a:r>
              <a:rPr lang="en-US" sz="2400" b="1" dirty="0" err="1"/>
              <a:t>Bogu</a:t>
            </a:r>
            <a:r>
              <a:rPr lang="en-US" sz="2400" b="1" dirty="0" err="1">
                <a:cs typeface="Times New Roman" pitchFamily="18" charset="0"/>
              </a:rPr>
              <a:t>ñá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PCGM, UCSB, March 2012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658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1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2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3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4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5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6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7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growth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Nodes join the network one by one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1, 2, 3, …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appears at a random location on the edge of an expanding hyperbolic disc of radius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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New node t connects to all existing nodes at hyperbolic distance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x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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R</a:t>
            </a:r>
            <a:endParaRPr lang="en-US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ygwin\home\Administrator\Papers\2010\hyperbolic-pa\matlab\presentation\z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9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model describes accurately the large-scale structure and dynamics of a variety of real networks, e.g.,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Social networks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Metabolic networks</a:t>
            </a:r>
          </a:p>
        </p:txBody>
      </p:sp>
    </p:spTree>
    <p:extLst>
      <p:ext uri="{BB962C8B-B14F-4D97-AF65-F5344CB8AC3E}">
        <p14:creationId xmlns:p14="http://schemas.microsoft.com/office/powerpoint/2010/main" val="26849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Causal sets approximating de Sitter </a:t>
            </a:r>
            <a:r>
              <a:rPr lang="en-US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spacetimes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have structure nearly identical to the structure of many complex networks: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Power-law degree distributions with exponent 2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Strongest possible 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Their growth dynamics is asymptotically identical to the growth dynamics of complex networks in the described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 causal set of the universe has a double power-law degree distribution (with exponents 3/4 and 2)</a:t>
            </a:r>
          </a:p>
        </p:txBody>
      </p:sp>
    </p:spTree>
    <p:extLst>
      <p:ext uri="{BB962C8B-B14F-4D97-AF65-F5344CB8AC3E}">
        <p14:creationId xmlns:p14="http://schemas.microsoft.com/office/powerpoint/2010/main" val="1551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/>
              <a:t>networks</a:t>
            </a:r>
            <a:endParaRPr lang="ru-RU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Technological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Power grid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Trust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Friendship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Gene regulation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Protein interaction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endParaRPr lang="ru-RU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Can there be anything common to all these networks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???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Naïve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answer: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Well, yes: they all are messy, complex,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“very random”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 that’s it</a:t>
            </a:r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  <p:bldP spid="22835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cygwin\home\Administrator\Papers\2011\gravitation\figures\fig2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034"/>
            <a:ext cx="9144000" cy="42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1\gravitation\figures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cygwin\home\Administrator\Papers\2011\gravitation\figures\fig2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cygwin\home\Administrator\Papers\2011\gravitation\figures\fig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"/>
            <a:ext cx="88174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The large-scale structure and dynamics of complex networks and causal sets in de Sitter universes are asymptotically identical</a:t>
            </a:r>
          </a:p>
          <a:p>
            <a:r>
              <a:rPr lang="en-US" dirty="0">
                <a:solidFill>
                  <a:srgbClr val="003300"/>
                </a:solidFill>
              </a:rPr>
              <a:t>Can we apply gravity theory to predict and control the dynamics of </a:t>
            </a:r>
            <a:r>
              <a:rPr lang="en-US" dirty="0" smtClean="0">
                <a:solidFill>
                  <a:srgbClr val="003300"/>
                </a:solidFill>
              </a:rPr>
              <a:t>complex </a:t>
            </a:r>
            <a:r>
              <a:rPr lang="en-US" dirty="0">
                <a:solidFill>
                  <a:srgbClr val="003300"/>
                </a:solidFill>
              </a:rPr>
              <a:t>networks?</a:t>
            </a:r>
          </a:p>
          <a:p>
            <a:r>
              <a:rPr lang="en-US" dirty="0">
                <a:solidFill>
                  <a:srgbClr val="003300"/>
                </a:solidFill>
              </a:rPr>
              <a:t>What are the implications of the established equivalence for </a:t>
            </a:r>
            <a:r>
              <a:rPr lang="en-US" dirty="0" smtClean="0">
                <a:solidFill>
                  <a:srgbClr val="003300"/>
                </a:solidFill>
              </a:rPr>
              <a:t>cosmology and (quantum) gravity?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Is this equivalence a coincidence or an indication that some common fundamental principles lie </a:t>
            </a:r>
            <a:r>
              <a:rPr lang="en-US" smtClean="0">
                <a:solidFill>
                  <a:srgbClr val="A50021"/>
                </a:solidFill>
              </a:rPr>
              <a:t>behind the laws </a:t>
            </a:r>
            <a:r>
              <a:rPr lang="en-US" dirty="0" smtClean="0">
                <a:solidFill>
                  <a:srgbClr val="A50021"/>
                </a:solidFill>
              </a:rPr>
              <a:t>governing the dynamics of complex systems as different as the brain, the Internet, and the universe?</a:t>
            </a:r>
            <a:endParaRPr lang="en-US" dirty="0">
              <a:solidFill>
                <a:srgbClr val="0033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0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Heterogeneity and Clustering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k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n-US" sz="2000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Average probability that node neighbors are 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7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10</a:t>
            </a:r>
            <a:r>
              <a:rPr lang="en-US" sz="2000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4</a:t>
            </a:r>
            <a:endParaRPr lang="ru-RU" sz="2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0407" name="Picture 7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40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Strong heterogeneity and clustering as common </a:t>
            </a:r>
            <a:r>
              <a:rPr lang="en-US" sz="3600" dirty="0" smtClean="0"/>
              <a:t>properties </a:t>
            </a:r>
            <a:r>
              <a:rPr lang="en-US" sz="3600" dirty="0"/>
              <a:t>of </a:t>
            </a:r>
            <a:r>
              <a:rPr lang="en-US" sz="3600" dirty="0" smtClean="0"/>
              <a:t>large </a:t>
            </a:r>
            <a:r>
              <a:rPr lang="en-US" sz="3600" dirty="0"/>
              <a:t>networks</a:t>
            </a:r>
            <a:endParaRPr lang="ru-RU" sz="3600" dirty="0"/>
          </a:p>
        </p:txBody>
      </p:sp>
      <p:graphicFrame>
        <p:nvGraphicFramePr>
          <p:cNvPr id="237637" name="Group 69"/>
          <p:cNvGraphicFramePr>
            <a:graphicFrameLocks noGrp="1"/>
          </p:cNvGraphicFramePr>
          <p:nvPr>
            <p:ph idx="1"/>
          </p:nvPr>
        </p:nvGraphicFramePr>
        <p:xfrm>
          <a:off x="1295400" y="1828800"/>
          <a:ext cx="6477000" cy="4662171"/>
        </p:xfrm>
        <a:graphic>
          <a:graphicData uri="http://schemas.openxmlformats.org/drawingml/2006/table">
            <a:tbl>
              <a:tblPr/>
              <a:tblGrid>
                <a:gridCol w="2819400"/>
                <a:gridCol w="2286000"/>
                <a:gridCol w="13716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Network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Exponent of the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degree distribution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Average clustering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Internet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0.46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Air transportation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0.62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Actor collaboration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0.78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Protein interaction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Metabolic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0.67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 regulation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common </a:t>
            </a:r>
            <a:r>
              <a:rPr lang="en-US" dirty="0" smtClean="0"/>
              <a:t>properties?</a:t>
            </a:r>
            <a:endParaRPr lang="ru-RU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Well, some randomness, of course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 large networks appear to be </a:t>
            </a:r>
            <a:r>
              <a:rPr lang="en-US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quite different and unique in all other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respects</a:t>
            </a:r>
            <a:endParaRPr lang="en-US" sz="2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Any simple random graph model that can reproduce these two universal properties?</a:t>
            </a:r>
            <a:endParaRPr lang="ru-RU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Hyperbolic geometric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compact region in a 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space, e.g., a circle of radius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Sprinkle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nodes into it via the Poisson point process (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 </a:t>
            </a:r>
            <a:r>
              <a:rPr lang="en-US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)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each pair of nodes if the distance between them is 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379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On-screen Show (4:3)</PresentationFormat>
  <Paragraphs>92</Paragraphs>
  <Slides>25</Slides>
  <Notes>0</Notes>
  <HiddenSlides>1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Mathematica1</vt:lpstr>
      <vt:lpstr>Calibri</vt:lpstr>
      <vt:lpstr>Times New Roman</vt:lpstr>
      <vt:lpstr>Default Design</vt:lpstr>
      <vt:lpstr>Equation</vt:lpstr>
      <vt:lpstr>Network Cosmology</vt:lpstr>
      <vt:lpstr>Large networks</vt:lpstr>
      <vt:lpstr>PowerPoint Presentation</vt:lpstr>
      <vt:lpstr>PowerPoint Presentation</vt:lpstr>
      <vt:lpstr>Heterogeneity and Clustering</vt:lpstr>
      <vt:lpstr>Strong heterogeneity and clustering as common properties of large networks</vt:lpstr>
      <vt:lpstr>Any other common properties?</vt:lpstr>
      <vt:lpstr>Hyperbolic geometric 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 growth dynamics</vt:lpstr>
      <vt:lpstr>PowerPoint Presentation</vt:lpstr>
      <vt:lpstr>PowerPoint Presentation</vt:lpstr>
      <vt:lpstr>Validation</vt:lpstr>
      <vt:lpstr>Results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/>
  <cp:lastModifiedBy/>
  <cp:revision>137</cp:revision>
  <dcterms:created xsi:type="dcterms:W3CDTF">2010-05-04T21:28:01Z</dcterms:created>
  <dcterms:modified xsi:type="dcterms:W3CDTF">2012-04-02T19:20:35Z</dcterms:modified>
</cp:coreProperties>
</file>