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70" r:id="rId12"/>
    <p:sldId id="377" r:id="rId13"/>
    <p:sldId id="376" r:id="rId14"/>
    <p:sldId id="378" r:id="rId15"/>
    <p:sldId id="379" r:id="rId16"/>
    <p:sldId id="380" r:id="rId17"/>
    <p:sldId id="381" r:id="rId18"/>
    <p:sldId id="383" r:id="rId19"/>
    <p:sldId id="382" r:id="rId20"/>
    <p:sldId id="385" r:id="rId21"/>
    <p:sldId id="387" r:id="rId22"/>
    <p:sldId id="388" r:id="rId23"/>
    <p:sldId id="384" r:id="rId24"/>
    <p:sldId id="389" r:id="rId25"/>
    <p:sldId id="390" r:id="rId26"/>
    <p:sldId id="391" r:id="rId27"/>
    <p:sldId id="412" r:id="rId28"/>
    <p:sldId id="413" r:id="rId29"/>
    <p:sldId id="393" r:id="rId30"/>
    <p:sldId id="395" r:id="rId31"/>
    <p:sldId id="414" r:id="rId32"/>
    <p:sldId id="396" r:id="rId33"/>
    <p:sldId id="397" r:id="rId34"/>
    <p:sldId id="398" r:id="rId35"/>
    <p:sldId id="399" r:id="rId36"/>
    <p:sldId id="400" r:id="rId37"/>
    <p:sldId id="401" r:id="rId38"/>
    <p:sldId id="403" r:id="rId39"/>
    <p:sldId id="404" r:id="rId40"/>
    <p:sldId id="405" r:id="rId41"/>
    <p:sldId id="406" r:id="rId42"/>
    <p:sldId id="402" r:id="rId43"/>
    <p:sldId id="411" r:id="rId44"/>
    <p:sldId id="407" r:id="rId45"/>
    <p:sldId id="410" r:id="rId46"/>
    <p:sldId id="408" r:id="rId47"/>
    <p:sldId id="371" r:id="rId48"/>
    <p:sldId id="415" r:id="rId49"/>
    <p:sldId id="416" r:id="rId50"/>
    <p:sldId id="417" r:id="rId51"/>
    <p:sldId id="418" r:id="rId52"/>
    <p:sldId id="373" r:id="rId53"/>
    <p:sldId id="374" r:id="rId54"/>
    <p:sldId id="375" r:id="rId55"/>
    <p:sldId id="359" r:id="rId56"/>
  </p:sldIdLst>
  <p:sldSz cx="9144000" cy="6858000" type="screen4x3"/>
  <p:notesSz cx="6858000" cy="9144000"/>
  <p:embeddedFontLs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Cambria Math" pitchFamily="18" charset="0"/>
      <p:regular r:id="rId61"/>
    </p:embeddedFont>
    <p:embeddedFont>
      <p:font typeface="Mathematica1" pitchFamily="2" charset="2"/>
      <p:regular r:id="rId62"/>
      <p:bold r:id="rId6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66"/>
    <a:srgbClr val="A50021"/>
    <a:srgbClr val="003300"/>
    <a:srgbClr val="006600"/>
    <a:srgbClr val="008000"/>
    <a:srgbClr val="663300"/>
    <a:srgbClr val="FFB7B7"/>
    <a:srgbClr val="80008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7" autoAdjust="0"/>
    <p:restoredTop sz="94660"/>
  </p:normalViewPr>
  <p:slideViewPr>
    <p:cSldViewPr showGuides="1">
      <p:cViewPr varScale="1">
        <p:scale>
          <a:sx n="128" d="100"/>
          <a:sy n="128" d="100"/>
        </p:scale>
        <p:origin x="-3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97025"/>
            <a:ext cx="8077200" cy="1470025"/>
          </a:xfrm>
        </p:spPr>
        <p:txBody>
          <a:bodyPr/>
          <a:lstStyle/>
          <a:p>
            <a:r>
              <a:rPr lang="en-US" sz="4000" dirty="0" smtClean="0"/>
              <a:t>Popularity versus Similarity</a:t>
            </a:r>
            <a:br>
              <a:rPr lang="en-US" sz="4000" dirty="0" smtClean="0"/>
            </a:br>
            <a:r>
              <a:rPr lang="en-US" sz="4000" dirty="0" smtClean="0"/>
              <a:t>in Growing Networks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i="1" dirty="0">
                <a:cs typeface="Times New Roman" pitchFamily="18" charset="0"/>
              </a:rPr>
              <a:t>Dmitri Krioukov</a:t>
            </a:r>
            <a:r>
              <a:rPr lang="en-US" sz="2000" b="1" dirty="0">
                <a:cs typeface="Times New Roman" pitchFamily="18" charset="0"/>
              </a:rPr>
              <a:t/>
            </a:r>
            <a:br>
              <a:rPr lang="en-US" sz="2000" b="1" dirty="0">
                <a:cs typeface="Times New Roman" pitchFamily="18" charset="0"/>
              </a:rPr>
            </a:br>
            <a:r>
              <a:rPr lang="en-US" sz="2000" dirty="0" smtClean="0">
                <a:cs typeface="Times New Roman" pitchFamily="18" charset="0"/>
              </a:rPr>
              <a:t>CAIDA/UCSD</a:t>
            </a:r>
            <a:br>
              <a:rPr lang="en-US" sz="2000" dirty="0" smtClean="0">
                <a:cs typeface="Times New Roman" pitchFamily="18" charset="0"/>
              </a:rPr>
            </a:br>
            <a:r>
              <a:rPr lang="en-US" sz="2000" b="1" dirty="0" err="1" smtClean="0"/>
              <a:t>Fragiskos</a:t>
            </a:r>
            <a:r>
              <a:rPr lang="en-US" sz="2000" b="1" dirty="0" smtClean="0"/>
              <a:t> Papadopoulos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dirty="0" smtClean="0"/>
              <a:t>Cyprus University of Technology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800" b="1" dirty="0" smtClean="0"/>
              <a:t>M</a:t>
            </a:r>
            <a:r>
              <a:rPr lang="en-US" sz="1800" b="1" dirty="0"/>
              <a:t>. Kitsak, </a:t>
            </a:r>
            <a:r>
              <a:rPr lang="en-US" sz="1800" b="1" dirty="0" smtClean="0"/>
              <a:t>M</a:t>
            </a:r>
            <a:r>
              <a:rPr lang="en-US" sz="1800" b="1" dirty="0"/>
              <a:t>. </a:t>
            </a:r>
            <a:r>
              <a:rPr lang="en-US" sz="1800" b="1" dirty="0">
                <a:cs typeface="Arial" charset="0"/>
              </a:rPr>
              <a:t>Á. </a:t>
            </a:r>
            <a:r>
              <a:rPr lang="en-US" sz="1800" b="1" dirty="0"/>
              <a:t>Serrano, M. </a:t>
            </a:r>
            <a:r>
              <a:rPr lang="en-US" sz="1800" b="1" dirty="0" err="1" smtClean="0"/>
              <a:t>Bogu</a:t>
            </a:r>
            <a:r>
              <a:rPr lang="en-US" sz="1800" b="1" dirty="0" err="1" smtClean="0">
                <a:cs typeface="Times New Roman" pitchFamily="18" charset="0"/>
              </a:rPr>
              <a:t>ñá</a:t>
            </a:r>
            <a:r>
              <a:rPr lang="en-US" sz="1800" b="1" dirty="0" smtClean="0">
                <a:cs typeface="Times New Roman" pitchFamily="18" charset="0"/>
              </a:rPr>
              <a:t>, and</a:t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ISI.USC, November 2012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(growth algorithm)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Nodes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are introduced one by one</a:t>
            </a:r>
          </a:p>
          <a:p>
            <a:pPr lvl="1"/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1, 2, 3, …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Measure of popularity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Node’s birth time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Measure of similarity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Upon its birth, node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gets positioned at a random coordinate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in a “similarity” space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similarity space is a circle</a:t>
            </a:r>
          </a:p>
          <a:p>
            <a:pPr lvl="1"/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 random variable uniformly distributed on [0,2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Measure of similarity between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 |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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l-GR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endParaRPr lang="en-US" baseline="-25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74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Mechanism (contd.)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connections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connects to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existing nodes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s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 minimizing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</a:t>
            </a:r>
            <a:r>
              <a:rPr lang="el-GR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i="1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That is, maximizing 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the product between popularity and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similarity</a:t>
            </a: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37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1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18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10\hyperbolic-pa\matlab\presentation\fig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8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7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fig1-2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9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fig1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 descr="C:\cygwin\home\Administrator\Papers\2010\hyperbolic-pa\matlab\presentation\fig1-3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cygwin\home\Administrator\Papers\2010\hyperbolic-pa\matlab\presentation\fig1-3ca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C:\cygwin\home\Administrator\Papers\2010\hyperbolic-pa\matlab\presentation\fig1-3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Preferential Attachment (PA)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00066"/>
                </a:solidFill>
              </a:rPr>
              <a:t>Popularity is attractive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If new connections in a growing network prefer popular (high-degree) nodes, then the network has a power-law distribution of node degrees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This result can be traced back to 1924 (Yule)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cygwin\home\Administrator\Papers\2010\hyperbolic-pa\matlab\presentation\fig1-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cygwin\home\Administrator\Papers\2010\hyperbolic-pa\matlab\presentation\fig1-3ba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77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cygwin\home\Administrator\Papers\2010\hyperbolic-pa\matlab\presentation\fig1-3bca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2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cygwin\home\Administrator\Papers\2010\hyperbolic-pa\matlab\presentation\fig1-3bl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57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c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" y="0"/>
            <a:ext cx="687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9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cygwin\home\Administrator\Papers\2010\hyperbolic-pa\matlab\presentation\fig1-aftermov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97" y="-6403"/>
            <a:ext cx="6864403" cy="686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 flipV="1">
            <a:off x="2743200" y="2362200"/>
            <a:ext cx="1828800" cy="10668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2895600" y="3425798"/>
            <a:ext cx="1673198" cy="289880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29000" y="420469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360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20469"/>
                <a:ext cx="2274709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75857" y="2249268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57" y="2249268"/>
                <a:ext cx="2274709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48000" y="4763869"/>
                <a:ext cx="22747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3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63869"/>
                <a:ext cx="2274709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6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74" y="228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connects to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existing nodes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that minimize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0" y="838200"/>
                <a:ext cx="22747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838200"/>
                <a:ext cx="2274709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34645" y="1600200"/>
                <a:ext cx="2274709" cy="90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𝑠𝑡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𝑠𝑡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645" y="1600200"/>
                <a:ext cx="2274709" cy="902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28998" y="2520917"/>
                <a:ext cx="2274709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𝑠𝑡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998" y="2520917"/>
                <a:ext cx="2274709" cy="10604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600" y="3581400"/>
                <a:ext cx="4876800" cy="90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A50021"/>
                              </a:solidFill>
                              <a:latin typeface="Cambria Math" pitchFamily="18" charset="0"/>
                              <a:ea typeface="Cambria Math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 pitchFamily="18" charset="0"/>
                                      <a:ea typeface="Cambria Math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 pitchFamily="18" charset="0"/>
                                      <a:ea typeface="Cambria Math" pitchFamily="18" charset="0"/>
                                    </a:rPr>
                                    <m:t>𝑠𝑡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800">
                                  <a:solidFill>
                                    <a:srgbClr val="A50021"/>
                                  </a:solidFill>
                                  <a:latin typeface="Cambria Math" pitchFamily="18" charset="0"/>
                                  <a:ea typeface="Cambria Math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581400"/>
                <a:ext cx="4876800" cy="9026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0" y="4648200"/>
                <a:ext cx="1295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≈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648200"/>
                <a:ext cx="1295400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114800" y="46482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— the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hyperbolic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distance</a:t>
            </a:r>
            <a:b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between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4" y="5943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nodes connects to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hyperbolically closest nodes</a:t>
            </a:r>
            <a:endParaRPr lang="en-US" sz="2800" i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041" y="688041"/>
            <a:ext cx="5484159" cy="548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6071053"/>
                <a:ext cx="3276600" cy="78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3300"/>
                          </a:solidFill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3300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00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71053"/>
                <a:ext cx="3276600" cy="78694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" y="152400"/>
                <a:ext cx="1831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52400"/>
                <a:ext cx="1831041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312959" y="146892"/>
                <a:ext cx="18310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59" y="146892"/>
                <a:ext cx="1831041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-1" y="5638800"/>
            <a:ext cx="342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Popularity</a:t>
            </a:r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similarity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48202" y="6071053"/>
                <a:ext cx="4495798" cy="786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24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24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  <m:r>
                            <a:rPr lang="en-US" sz="24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/2</m:t>
                          </m:r>
                        </m:e>
                      </m:rad>
                    </m:oMath>
                  </m:oMathPara>
                </a14:m>
                <a:endParaRPr lang="en-US" sz="24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2" y="6071053"/>
                <a:ext cx="4495798" cy="7869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781801" y="5648980"/>
            <a:ext cx="236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Similarity only</a:t>
            </a:r>
            <a:endParaRPr lang="en-US" sz="2800" i="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831040" y="688040"/>
            <a:ext cx="5484160" cy="5484159"/>
          </a:xfrm>
          <a:prstGeom prst="ellipse">
            <a:avLst/>
          </a:prstGeom>
          <a:noFill/>
          <a:ln w="762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47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hyperboloi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5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044"/>
                <a:ext cx="258218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tanh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66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0"/>
                <a:ext cx="1514389" cy="5648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𝑑𝑠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𝑑𝑥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𝑑𝑦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𝑑𝑧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84" y="6495024"/>
                <a:ext cx="258218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𝑖𝐸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065" y="6488668"/>
                <a:ext cx="1869935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09176" y="457200"/>
                <a:ext cx="2125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176" y="457200"/>
                <a:ext cx="2125647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163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974" y="950893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expected distance to the </a:t>
            </a:r>
            <a:r>
              <a:rPr lang="en-US" sz="280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’th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closest node from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is</a:t>
            </a:r>
            <a:endParaRPr lang="en-US" sz="2800" i="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974" y="3236893"/>
            <a:ext cx="8430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New node </a:t>
            </a:r>
            <a:r>
              <a:rPr lang="en-US" sz="2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is located at radial coordinate </a:t>
            </a:r>
            <a:r>
              <a:rPr lang="en-US" sz="28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~</a:t>
            </a:r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sz="2800" i="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and connects to all nodes within distance </a:t>
            </a:r>
            <a:r>
              <a:rPr lang="en-US" sz="28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en-US" sz="28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baseline="-25000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i="0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987" y="228600"/>
            <a:ext cx="84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New nodes connects to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i="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hyperbolically closest nodes</a:t>
            </a:r>
            <a:endParaRPr lang="en-US" sz="2800" i="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9550" y="1819715"/>
                <a:ext cx="5886450" cy="1228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𝑚𝑡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>
                                      <a:solidFill>
                                        <a:srgbClr val="A50021"/>
                                      </a:solidFill>
                                      <a:latin typeface="Cambria Math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2800" i="1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800">
                                          <a:solidFill>
                                            <a:srgbClr val="A50021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den>
                          </m:f>
                        </m:e>
                      </m:func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+</m:t>
                      </m:r>
                      <m:func>
                        <m:func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A5002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1819715"/>
                <a:ext cx="5886450" cy="122828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96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PA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Zero clustering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PA </a:t>
            </a:r>
            <a:r>
              <a:rPr lang="en-US" i="1" dirty="0" smtClean="0">
                <a:solidFill>
                  <a:srgbClr val="A50021"/>
                </a:solidFill>
              </a:rPr>
              <a:t>per se</a:t>
            </a:r>
            <a:r>
              <a:rPr lang="en-US" dirty="0" smtClean="0">
                <a:solidFill>
                  <a:srgbClr val="A50021"/>
                </a:solidFill>
              </a:rPr>
              <a:t> is </a:t>
            </a:r>
            <a:r>
              <a:rPr lang="en-US" b="1" i="1" dirty="0" smtClean="0">
                <a:solidFill>
                  <a:srgbClr val="A50021"/>
                </a:solidFill>
              </a:rPr>
              <a:t>impossible</a:t>
            </a:r>
            <a:r>
              <a:rPr lang="en-US" dirty="0" smtClean="0">
                <a:solidFill>
                  <a:srgbClr val="A50021"/>
                </a:solidFill>
              </a:rPr>
              <a:t> in real networks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It requires global knowledge of the network structure to be implemented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The popularity preference should be exactly a linear function of the node degree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Otherwise, no power laws</a:t>
            </a:r>
            <a:endParaRPr lang="en-US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58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cygwin\home\Administrator\Papers\2010\hyperbolic-pa\matlab\presentation\zz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9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25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1-balls-only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2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88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987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fig1-final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58" y="685800"/>
            <a:ext cx="549934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228600"/>
                <a:ext cx="38862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+(1−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A5002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28600"/>
                <a:ext cx="3886201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39000" y="16231"/>
                <a:ext cx="1752600" cy="974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=1+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6231"/>
                <a:ext cx="1752600" cy="9743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1" y="762000"/>
                <a:ext cx="10667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𝑠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 pitchFamily="18" charset="0"/>
                        </a:rPr>
                        <m:t>𝑡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762000"/>
                <a:ext cx="1066799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" y="1295400"/>
                <a:ext cx="19430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rgbClr val="A50021"/>
                          </a:solidFill>
                          <a:latin typeface="Cambria Math"/>
                          <a:ea typeface="Cambria Math"/>
                        </a:rPr>
                        <m:t>≤1</m:t>
                      </m:r>
                    </m:oMath>
                  </m:oMathPara>
                </a14:m>
                <a:endParaRPr lang="en-US" sz="2800" dirty="0">
                  <a:solidFill>
                    <a:srgbClr val="A5002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95400"/>
                <a:ext cx="194309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39001" y="924580"/>
                <a:ext cx="18287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 ~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1" y="924580"/>
                <a:ext cx="1828799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03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cygwin\home\Administrator\Papers\2010\hyperbolic-pa\matlab\presentation\fig1-final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42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9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cygwin\home\Administrator\Papers\2010\hyperbolic-pa\matlab\presentation\fig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5" y="457200"/>
            <a:ext cx="9154245" cy="592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3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apers\2010\hyperbolic-pa\matlab\presentation\fig3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3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065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of new connections from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so far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If we smoothen the threshold</a:t>
            </a:r>
            <a:b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Then average clustering linearly decreases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from maximum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= 0 to zero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Clustering is always zero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&gt; 1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model becomes identical to PA at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 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19400" y="2143780"/>
                <a:ext cx="3505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66"/>
                          </a:solidFill>
                          <a:latin typeface="Cambria Math"/>
                          <a:ea typeface="Cambria Math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000066"/>
                              </a:solidFill>
                              <a:latin typeface="Cambria Math"/>
                              <a:ea typeface="Cambria Math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66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143780"/>
                <a:ext cx="350520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3142469"/>
                <a:ext cx="6096000" cy="112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𝑠𝑡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003300"/>
                                          </a:solidFill>
                                          <a:latin typeface="Cambria Math"/>
                                          <a:ea typeface="Cambria Math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3300"/>
                                      </a:solidFill>
                                      <a:latin typeface="Cambria Math"/>
                                      <a:ea typeface="Cambria Math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800" i="1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en-US" sz="2800" i="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T</m:t>
                          </m:r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 </m:t>
                          </m:r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/>
                            </a:rPr>
                            <m:t>→ 0</m:t>
                          </m:r>
                        </m:e>
                      </m:groupChr>
                      <m:r>
                        <a:rPr lang="en-US" sz="2800" b="0" i="0" smtClean="0">
                          <a:solidFill>
                            <a:srgbClr val="0033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3300"/>
                          </a:solidFill>
                          <a:latin typeface="Cambria Math"/>
                          <a:ea typeface="Cambria Math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>
                              <a:solidFill>
                                <a:srgbClr val="003300"/>
                              </a:solidFill>
                              <a:latin typeface="Cambria Math"/>
                              <a:ea typeface="Cambria Math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>
                                  <a:solidFill>
                                    <a:srgbClr val="003300"/>
                                  </a:solidFill>
                                  <a:latin typeface="Cambria Math"/>
                                  <a:ea typeface="Cambria Math" pitchFamily="18" charset="0"/>
                                </a:rPr>
                                <m:t>𝑠𝑡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33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142469"/>
                <a:ext cx="6096000" cy="11247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32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series of historical snapshots of a real network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Infer angular/similarity coordinates for each node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Test if the probability of new connections follows the model theoretical prediction</a:t>
            </a:r>
            <a:endParaRPr lang="en-US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51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solution to these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Mechanism: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New node selects an existing edge uniformly at random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connects to its both ends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Results: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 global intelligence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Effective linear preference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Power laws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Strong clustering</a:t>
            </a:r>
          </a:p>
          <a:p>
            <a:r>
              <a:rPr lang="en-US" dirty="0">
                <a:solidFill>
                  <a:srgbClr val="660066"/>
                </a:solidFill>
              </a:rPr>
              <a:t>Dorogovtsev </a:t>
            </a:r>
            <a:r>
              <a:rPr lang="en-US" i="1" dirty="0">
                <a:solidFill>
                  <a:srgbClr val="660066"/>
                </a:solidFill>
              </a:rPr>
              <a:t>et al.</a:t>
            </a:r>
            <a:r>
              <a:rPr lang="en-US" dirty="0">
                <a:solidFill>
                  <a:srgbClr val="660066"/>
                </a:solidFill>
              </a:rPr>
              <a:t>, PRE </a:t>
            </a:r>
            <a:r>
              <a:rPr lang="en-US" dirty="0" smtClean="0">
                <a:solidFill>
                  <a:srgbClr val="660066"/>
                </a:solidFill>
              </a:rPr>
              <a:t>63:062101, 2001 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95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similarity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historical snapshot of a real network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Apply a maximum-likelihood estimation method (e.g., MCMC) using the static hyperbolic model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Metropolis-Hastings example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Assign random coordinates to all nodes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Compute </a:t>
            </a:r>
            <a:r>
              <a:rPr lang="en-US" dirty="0">
                <a:latin typeface="Times New Roman" pitchFamily="18" charset="0"/>
              </a:rPr>
              <a:t>current </a:t>
            </a:r>
            <a:r>
              <a:rPr lang="en-US" dirty="0" smtClean="0">
                <a:latin typeface="Times New Roman" pitchFamily="18" charset="0"/>
              </a:rPr>
              <a:t>likelihood</a:t>
            </a:r>
            <a:endParaRPr lang="en-US" i="1" baseline="-25000" dirty="0">
              <a:latin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</a:rPr>
              <a:t>Select a random node</a:t>
            </a:r>
          </a:p>
          <a:p>
            <a:pPr lvl="1"/>
            <a:r>
              <a:rPr lang="en-US" dirty="0">
                <a:latin typeface="Times New Roman" pitchFamily="18" charset="0"/>
              </a:rPr>
              <a:t>Move it to a new random angular coordinate</a:t>
            </a:r>
            <a:endParaRPr lang="en-US" dirty="0"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Compute new likelihood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</a:t>
            </a: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If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 &gt; </a:t>
            </a:r>
            <a:r>
              <a:rPr lang="en-US" i="1" dirty="0" err="1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 err="1">
                <a:latin typeface="Times New Roman" pitchFamily="18" charset="0"/>
                <a:sym typeface="Mathematica1" pitchFamily="2" charset="2"/>
              </a:rPr>
              <a:t>c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, accept the move</a:t>
            </a:r>
          </a:p>
          <a:p>
            <a:pPr lvl="1"/>
            <a:r>
              <a:rPr lang="en-US" dirty="0">
                <a:latin typeface="Times New Roman" pitchFamily="18" charset="0"/>
                <a:sym typeface="Mathematica1" pitchFamily="2" charset="2"/>
              </a:rPr>
              <a:t>If not, accept it with probability </a:t>
            </a:r>
            <a:r>
              <a:rPr lang="en-US" i="1" dirty="0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>
                <a:latin typeface="Times New Roman" pitchFamily="18" charset="0"/>
                <a:sym typeface="Mathematica1" pitchFamily="2" charset="2"/>
              </a:rPr>
              <a:t>n </a:t>
            </a:r>
            <a:r>
              <a:rPr lang="en-US" dirty="0">
                <a:latin typeface="Times New Roman" pitchFamily="18" charset="0"/>
                <a:sym typeface="Mathematica1" pitchFamily="2" charset="2"/>
              </a:rPr>
              <a:t>/ </a:t>
            </a:r>
            <a:r>
              <a:rPr lang="en-US" i="1" dirty="0" err="1">
                <a:latin typeface="Times New Roman" pitchFamily="18" charset="0"/>
                <a:sym typeface="Mathematica1" pitchFamily="2" charset="2"/>
              </a:rPr>
              <a:t>L</a:t>
            </a:r>
            <a:r>
              <a:rPr lang="en-US" i="1" baseline="-25000" dirty="0" err="1">
                <a:latin typeface="Times New Roman" pitchFamily="18" charset="0"/>
                <a:sym typeface="Mathematica1" pitchFamily="2" charset="2"/>
              </a:rPr>
              <a:t>c</a:t>
            </a:r>
            <a:endParaRPr lang="en-US" dirty="0">
              <a:latin typeface="Times New Roman" pitchFamily="18" charset="0"/>
              <a:sym typeface="Mathematica1" pitchFamily="2" charset="2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Repeat</a:t>
            </a:r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00154027"/>
              </p:ext>
            </p:extLst>
          </p:nvPr>
        </p:nvGraphicFramePr>
        <p:xfrm>
          <a:off x="4953000" y="3581400"/>
          <a:ext cx="4191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8" name="Equation" r:id="rId3" imgW="1841400" imgH="380880" progId="Equation.3">
                  <p:embed/>
                </p:oleObj>
              </mc:Choice>
              <mc:Fallback>
                <p:oleObj name="Equation" r:id="rId3" imgW="1841400" imgH="38088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581400"/>
                        <a:ext cx="41910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048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cygwin\home\Administrator\Papers\2010\hyperbolic-pa\matlab\presentation\fig4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" y="990600"/>
            <a:ext cx="91137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08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2" y="914400"/>
            <a:ext cx="915392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9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Administrator\Desktop\figS2_merg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914752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84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pg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3883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118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Administrator\Desktop\figS1_merg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37713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8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metabo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8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/>
          <a:lstStyle/>
          <a:p>
            <a:r>
              <a:rPr lang="en-US" dirty="0" err="1" smtClean="0"/>
              <a:t>Popularity</a:t>
            </a:r>
            <a:r>
              <a:rPr lang="en-US" dirty="0" err="1" smtClean="0">
                <a:sym typeface="Mathematica1"/>
              </a:rPr>
              <a:t></a:t>
            </a:r>
            <a:r>
              <a:rPr lang="en-US" dirty="0" err="1" smtClean="0"/>
              <a:t>similarity</a:t>
            </a:r>
            <a:r>
              <a:rPr lang="en-US" dirty="0" smtClean="0"/>
              <a:t> </a:t>
            </a:r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Explains PA as an emergent phenomenon</a:t>
            </a:r>
          </a:p>
          <a:p>
            <a:r>
              <a:rPr lang="en-US" dirty="0">
                <a:solidFill>
                  <a:srgbClr val="000066"/>
                </a:solidFill>
              </a:rPr>
              <a:t>Resolves all major issues with </a:t>
            </a:r>
            <a:r>
              <a:rPr lang="en-US" dirty="0" smtClean="0">
                <a:solidFill>
                  <a:srgbClr val="000066"/>
                </a:solidFill>
              </a:rPr>
              <a:t>PA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Generates graphs similar to real networks across many vital metrics</a:t>
            </a:r>
          </a:p>
          <a:p>
            <a:r>
              <a:rPr lang="en-US" i="1" dirty="0" smtClean="0">
                <a:solidFill>
                  <a:srgbClr val="A50021"/>
                </a:solidFill>
              </a:rPr>
              <a:t>Directly</a:t>
            </a:r>
            <a:r>
              <a:rPr lang="en-US" dirty="0" smtClean="0">
                <a:solidFill>
                  <a:srgbClr val="A50021"/>
                </a:solidFill>
              </a:rPr>
              <a:t> validates against some real networks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Technological (Internet)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Social (web of trust)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Biological (metabolic)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Universe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60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cuments\My Documents\work\talks\houston12\fig2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033"/>
            <a:ext cx="9144000" cy="428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00401" y="990600"/>
                <a:ext cx="27597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1" y="990600"/>
                <a:ext cx="2759794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00400" y="5329535"/>
                <a:ext cx="27597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66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000066"/>
                          </a:solidFill>
                          <a:latin typeface="Cambria Math"/>
                        </a:rPr>
                        <m:t>=+1</m:t>
                      </m:r>
                    </m:oMath>
                  </m:oMathPara>
                </a14:m>
                <a:endParaRPr lang="en-US" sz="2400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5329535"/>
                <a:ext cx="2759794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1862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apers\2011\gravitation\figures\fig2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8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90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problem with this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It does not reflect reality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It could not be validated against growth of real networks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90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cuments\My Documents\work\talks\houston12\fig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16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g1-balls-lightcon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PSO compared </a:t>
            </a:r>
            <a:r>
              <a:rPr lang="en-US" dirty="0"/>
              <a:t>to 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A50021"/>
                </a:solidFill>
              </a:rPr>
              <a:t>PA just ignores similarity (or space), which leads to severe aberrations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Probability of similar (spatially close) connections is badly underestimated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Probability of dissimilar (spatially distant) connections is badly overestimated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If the connection probability is correctly estimated, then one immediate application is </a:t>
            </a:r>
            <a:r>
              <a:rPr lang="en-US" i="1" dirty="0" smtClean="0">
                <a:solidFill>
                  <a:srgbClr val="003300"/>
                </a:solidFill>
              </a:rPr>
              <a:t>link prediction</a:t>
            </a:r>
          </a:p>
        </p:txBody>
      </p:sp>
    </p:spTree>
    <p:extLst>
      <p:ext uri="{BB962C8B-B14F-4D97-AF65-F5344CB8AC3E}">
        <p14:creationId xmlns:p14="http://schemas.microsoft.com/office/powerpoint/2010/main" val="643249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Suppose that some network has zero temperature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Then one can predict links with 100% accuracy!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Because the connection probability is</a:t>
            </a:r>
            <a:br>
              <a:rPr lang="en-US" dirty="0" smtClean="0">
                <a:solidFill>
                  <a:srgbClr val="003300"/>
                </a:solidFill>
              </a:rPr>
            </a:br>
            <a:r>
              <a:rPr lang="en-US" dirty="0" smtClean="0">
                <a:solidFill>
                  <a:srgbClr val="003300"/>
                </a:solidFill>
              </a:rPr>
              <a:t>either 0 or 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Example: the universe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Dynamics: Einstein’s equations</a:t>
            </a:r>
          </a:p>
        </p:txBody>
      </p:sp>
    </p:spTree>
    <p:extLst>
      <p:ext uri="{BB962C8B-B14F-4D97-AF65-F5344CB8AC3E}">
        <p14:creationId xmlns:p14="http://schemas.microsoft.com/office/powerpoint/2010/main" val="3191035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Non-zero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66"/>
                </a:solidFill>
              </a:rPr>
              <a:t>Link prediction is worse than 100%, but it must be still accurate since the connection probability is close to the step function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No global intelligence is required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At zero temperature, new nodes connect to </a:t>
            </a:r>
            <a:r>
              <a:rPr lang="en-US" i="1" dirty="0" smtClean="0">
                <a:solidFill>
                  <a:srgbClr val="003300"/>
                </a:solidFill>
              </a:rPr>
              <a:t>exactly</a:t>
            </a:r>
            <a:r>
              <a:rPr lang="en-US" dirty="0" smtClean="0">
                <a:solidFill>
                  <a:srgbClr val="003300"/>
                </a:solidFill>
              </a:rPr>
              <a:t> the closest nodes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Non-zero temperature models reality where this hyperbolic proximity knowledge cannot be exact, and where it is mixed with errors and noise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PA is an infinite-temperature regime with similarity forces reduced to nothing but noise (no space, only time)</a:t>
            </a:r>
            <a:endParaRPr lang="en-US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83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400" dirty="0" smtClean="0"/>
              <a:t>F</a:t>
            </a:r>
            <a:r>
              <a:rPr lang="ru-RU" sz="1400" dirty="0"/>
              <a:t>. Papadopoulos</a:t>
            </a:r>
            <a:r>
              <a:rPr lang="en-US" sz="1400" dirty="0"/>
              <a:t>, M. Kitsak, M. Á. Serrano, M. </a:t>
            </a:r>
            <a:r>
              <a:rPr lang="en-US" sz="1400" smtClean="0"/>
              <a:t>Boguñá, </a:t>
            </a:r>
            <a:r>
              <a:rPr lang="en-US" sz="1400" dirty="0"/>
              <a:t>and D. Krioukov,</a:t>
            </a:r>
            <a:br>
              <a:rPr lang="en-US" sz="1400" dirty="0"/>
            </a:br>
            <a:r>
              <a:rPr lang="en-US" sz="1400" b="1" dirty="0">
                <a:solidFill>
                  <a:srgbClr val="A50021"/>
                </a:solidFill>
              </a:rPr>
              <a:t>Popularity versus Similarity in Growing Networks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Nature, v.489, p.537, </a:t>
            </a:r>
            <a:r>
              <a:rPr lang="en-US" sz="1400" i="1" dirty="0" smtClean="0"/>
              <a:t>2012</a:t>
            </a:r>
            <a:br>
              <a:rPr lang="en-US" sz="1400" i="1" dirty="0" smtClean="0"/>
            </a:br>
            <a:endParaRPr lang="en-US" sz="1400" i="1" dirty="0"/>
          </a:p>
          <a:p>
            <a:pPr>
              <a:lnSpc>
                <a:spcPct val="80000"/>
              </a:lnSpc>
            </a:pPr>
            <a:r>
              <a:rPr lang="en-US" sz="1400" dirty="0"/>
              <a:t>D. Krioukov, M. Kitsak, R. </a:t>
            </a:r>
            <a:r>
              <a:rPr lang="en-US" sz="1400" dirty="0" err="1"/>
              <a:t>Sinkovits</a:t>
            </a:r>
            <a:r>
              <a:rPr lang="en-US" sz="1400" dirty="0"/>
              <a:t>, D. Rideout, D. Meyer, and M. </a:t>
            </a:r>
            <a:r>
              <a:rPr lang="en-US" sz="1400" dirty="0" err="1"/>
              <a:t>Boguñá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b="1" dirty="0">
                <a:solidFill>
                  <a:srgbClr val="A50021"/>
                </a:solidFill>
              </a:rPr>
              <a:t>Network Cosmology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Nature Scientific Reports, v.2, 793, </a:t>
            </a:r>
            <a:r>
              <a:rPr lang="en-US" sz="1400" i="1" dirty="0" smtClean="0"/>
              <a:t>2012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model that would: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Be simple and universal (like PA)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Potentially describing (as a base line) evolution of many different networks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Yield graphs with observable properties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Power laws, strong clustering, to start with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But many other properties as well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Not require any global intelligence</a:t>
            </a:r>
          </a:p>
          <a:p>
            <a:r>
              <a:rPr lang="en-US" dirty="0" smtClean="0">
                <a:solidFill>
                  <a:srgbClr val="000066"/>
                </a:solidFill>
              </a:rPr>
              <a:t>Be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A50021"/>
                </a:solidFill>
              </a:rPr>
              <a:t>validated</a:t>
            </a:r>
          </a:p>
        </p:txBody>
      </p:sp>
    </p:spTree>
    <p:extLst>
      <p:ext uri="{BB962C8B-B14F-4D97-AF65-F5344CB8AC3E}">
        <p14:creationId xmlns:p14="http://schemas.microsoft.com/office/powerpoint/2010/main" val="2370870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growth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State of the art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Here is my new model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The graphs that it produces have power laws!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strong clustering!!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And even X!!!</a:t>
            </a:r>
          </a:p>
          <a:p>
            <a:r>
              <a:rPr lang="en-US" dirty="0" smtClean="0">
                <a:solidFill>
                  <a:srgbClr val="A50021"/>
                </a:solidFill>
              </a:rPr>
              <a:t>Almost never the growth mechanism is validated </a:t>
            </a:r>
            <a:r>
              <a:rPr lang="en-US" b="1" i="1" dirty="0" smtClean="0">
                <a:solidFill>
                  <a:srgbClr val="FF0000"/>
                </a:solidFill>
              </a:rPr>
              <a:t>directly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PA </a:t>
            </a:r>
            <a:r>
              <a:rPr lang="en-US" i="1" dirty="0" smtClean="0">
                <a:solidFill>
                  <a:srgbClr val="003300"/>
                </a:solidFill>
              </a:rPr>
              <a:t>was</a:t>
            </a:r>
            <a:r>
              <a:rPr lang="en-US" dirty="0" smtClean="0">
                <a:solidFill>
                  <a:srgbClr val="003300"/>
                </a:solidFill>
              </a:rPr>
              <a:t> validated directly for many networks, because it is so simple</a:t>
            </a:r>
            <a:endParaRPr lang="en-US" dirty="0">
              <a:solidFill>
                <a:srgbClr val="0033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14400" y="3505200"/>
            <a:ext cx="4038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21951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Paradox with PA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Dilemma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PA was validated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</a:rPr>
              <a:t>But PA is impossible</a:t>
            </a:r>
          </a:p>
          <a:p>
            <a:r>
              <a:rPr lang="en-US" dirty="0" smtClean="0"/>
              <a:t>Possible resolution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PA is an emergent phenomenon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A consequence of some other underlying processes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52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Popularity versus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Intuition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</a:rPr>
              <a:t>I (new node) connect to you (existing node) not only if you are popular (like Google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or Facebook), but also if you are similar to me (like </a:t>
            </a:r>
            <a:r>
              <a:rPr lang="en-US" dirty="0" err="1" smtClean="0">
                <a:solidFill>
                  <a:srgbClr val="003300"/>
                </a:solidFill>
              </a:rPr>
              <a:t>Tartini</a:t>
            </a:r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or free soloing) </a:t>
            </a:r>
            <a:r>
              <a:rPr lang="en-US" dirty="0" smtClean="0">
                <a:solidFill>
                  <a:srgbClr val="003300"/>
                </a:solidFill>
                <a:latin typeface="Calibri"/>
                <a:cs typeface="Calibri"/>
              </a:rPr>
              <a:t>—</a:t>
            </a:r>
            <a:r>
              <a:rPr lang="en-US" dirty="0" smtClean="0">
                <a:solidFill>
                  <a:srgbClr val="003300"/>
                </a:solidFill>
              </a:rPr>
              <a:t> </a:t>
            </a:r>
            <a:r>
              <a:rPr lang="en-US" dirty="0" err="1" smtClean="0">
                <a:solidFill>
                  <a:srgbClr val="003300"/>
                </a:solidFill>
              </a:rPr>
              <a:t>homophily</a:t>
            </a:r>
            <a:endParaRPr lang="en-US" dirty="0">
              <a:solidFill>
                <a:srgbClr val="003300"/>
              </a:solidFill>
            </a:endParaRPr>
          </a:p>
          <a:p>
            <a:r>
              <a:rPr lang="en-US" dirty="0" smtClean="0"/>
              <a:t>Mechanism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</a:rPr>
              <a:t>New connections are formed by trade-off optimization between popularity and similarity</a:t>
            </a:r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9706</TotalTime>
  <Words>1248</Words>
  <Application>Microsoft Office PowerPoint</Application>
  <PresentationFormat>On-screen Show (4:3)</PresentationFormat>
  <Paragraphs>152</Paragraphs>
  <Slides>55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Cambria Math</vt:lpstr>
      <vt:lpstr>Times New Roman</vt:lpstr>
      <vt:lpstr>Mathematica1</vt:lpstr>
      <vt:lpstr>Default Design</vt:lpstr>
      <vt:lpstr>Equation</vt:lpstr>
      <vt:lpstr>Popularity versus Similarity in Growing Networks</vt:lpstr>
      <vt:lpstr>Preferential Attachment (PA)</vt:lpstr>
      <vt:lpstr>Issues with PA</vt:lpstr>
      <vt:lpstr>One solution to these problems</vt:lpstr>
      <vt:lpstr>One problem with this solution</vt:lpstr>
      <vt:lpstr>No model that would:</vt:lpstr>
      <vt:lpstr>Validation of growth mechanism</vt:lpstr>
      <vt:lpstr>Paradox with PA validation</vt:lpstr>
      <vt:lpstr>Popularity versus Similarity</vt:lpstr>
      <vt:lpstr>Mechanism (growth algorithm)</vt:lpstr>
      <vt:lpstr>Mechanism (contd.)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</vt:lpstr>
      <vt:lpstr>Validation</vt:lpstr>
      <vt:lpstr>Learning similarity coordinates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Popularitysimilarity optimization</vt:lpstr>
      <vt:lpstr>PowerPoint Presentation</vt:lpstr>
      <vt:lpstr>PowerPoint Presentation</vt:lpstr>
      <vt:lpstr>PowerPoint Presentation</vt:lpstr>
      <vt:lpstr>PowerPoint Presentation</vt:lpstr>
      <vt:lpstr>PSO compared to PA</vt:lpstr>
      <vt:lpstr>Link prediction</vt:lpstr>
      <vt:lpstr>Non-zero temperature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Dmitri Krioukov</dc:creator>
  <cp:lastModifiedBy>Alex Ma</cp:lastModifiedBy>
  <cp:revision>171</cp:revision>
  <dcterms:created xsi:type="dcterms:W3CDTF">2010-05-04T21:28:01Z</dcterms:created>
  <dcterms:modified xsi:type="dcterms:W3CDTF">2012-12-05T23:21:53Z</dcterms:modified>
</cp:coreProperties>
</file>