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7" r:id="rId1"/>
  </p:sldMasterIdLst>
  <p:notesMasterIdLst>
    <p:notesMasterId r:id="rId14"/>
  </p:notesMasterIdLst>
  <p:sldIdLst>
    <p:sldId id="256" r:id="rId2"/>
    <p:sldId id="258" r:id="rId3"/>
    <p:sldId id="286" r:id="rId4"/>
    <p:sldId id="287" r:id="rId5"/>
    <p:sldId id="284" r:id="rId6"/>
    <p:sldId id="285" r:id="rId7"/>
    <p:sldId id="283" r:id="rId8"/>
    <p:sldId id="282" r:id="rId9"/>
    <p:sldId id="281" r:id="rId10"/>
    <p:sldId id="278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82088"/>
  </p:normalViewPr>
  <p:slideViewPr>
    <p:cSldViewPr snapToGrid="0" snapToObjects="1">
      <p:cViewPr>
        <p:scale>
          <a:sx n="70" d="100"/>
          <a:sy n="7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A9F7-B7C0-0E4D-B6C2-CA90B641C896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ECFD-8D5F-0D46-8D53-6C56CF929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NDN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convenient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tool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NDN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OS.</a:t>
            </a:r>
            <a:endParaRPr lang="zh-CN" altLang="en-US" baseline="0" dirty="0" smtClean="0"/>
          </a:p>
          <a:p>
            <a:r>
              <a:rPr lang="en-US" altLang="zh-CN" baseline="0" dirty="0" smtClean="0"/>
              <a:t>Android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open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Step</a:t>
            </a:r>
            <a:endParaRPr lang="zh-CN" altLang="en-US" dirty="0" smtClean="0"/>
          </a:p>
          <a:p>
            <a:pPr marL="228600" indent="-228600">
              <a:buAutoNum type="arabicParenBoth"/>
            </a:pPr>
            <a:r>
              <a:rPr lang="en-US" altLang="zh-CN" dirty="0" smtClean="0"/>
              <a:t>Connect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hub</a:t>
            </a:r>
            <a:endParaRPr lang="zh-CN" altLang="en-US" baseline="0" dirty="0" smtClean="0"/>
          </a:p>
          <a:p>
            <a:pPr marL="228600" indent="-228600">
              <a:buAutoNum type="arabicParenBoth"/>
            </a:pPr>
            <a:r>
              <a:rPr lang="en-US" altLang="zh-CN" baseline="0" dirty="0" smtClean="0"/>
              <a:t>Configure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routes</a:t>
            </a:r>
            <a:endParaRPr lang="zh-CN" altLang="en-US" baseline="0" dirty="0" smtClean="0"/>
          </a:p>
          <a:p>
            <a:pPr marL="228600" indent="-228600">
              <a:buAutoNum type="arabicParenBoth"/>
            </a:pPr>
            <a:r>
              <a:rPr lang="en-US" altLang="zh-CN" baseline="0" dirty="0" smtClean="0"/>
              <a:t>connectivity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lost</a:t>
            </a:r>
            <a:endParaRPr lang="zh-CN" altLang="en-US" baseline="0" dirty="0" smtClean="0"/>
          </a:p>
          <a:p>
            <a:pPr marL="228600" indent="-228600">
              <a:buAutoNum type="arabicParenBoth"/>
            </a:pPr>
            <a:r>
              <a:rPr lang="en-US" altLang="zh-CN" baseline="0" dirty="0" smtClean="0"/>
              <a:t>connectivity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recovers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steps:</a:t>
            </a:r>
            <a:endParaRPr lang="zh-CN" altLang="en-US" baseline="0" dirty="0" smtClean="0"/>
          </a:p>
          <a:p>
            <a:pPr marL="228600" indent="-228600">
              <a:buAutoNum type="arabicParenBoth"/>
            </a:pP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</a:t>
            </a:r>
            <a:endParaRPr lang="zh-CN" altLang="en-US" baseline="0" dirty="0" smtClean="0"/>
          </a:p>
          <a:p>
            <a:pPr marL="228600" indent="-228600">
              <a:buAutoNum type="arabicParenBoth"/>
            </a:pPr>
            <a:r>
              <a:rPr lang="en-US" altLang="zh-CN" baseline="0" dirty="0" smtClean="0"/>
              <a:t>Issue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devices</a:t>
            </a:r>
            <a:endParaRPr lang="zh-CN" altLang="en-US" baseline="0" dirty="0" smtClean="0"/>
          </a:p>
          <a:p>
            <a:pPr marL="228600" indent="-228600">
              <a:buAutoNum type="arabicParenBoth"/>
            </a:pPr>
            <a:r>
              <a:rPr lang="en-US" altLang="zh-CN" baseline="0" dirty="0" smtClean="0"/>
              <a:t>Mutual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r>
              <a:rPr lang="en-US" dirty="0" smtClean="0"/>
              <a:t>See the demo</a:t>
            </a:r>
          </a:p>
          <a:p>
            <a:r>
              <a:rPr lang="en-US" dirty="0" smtClean="0"/>
              <a:t>work to</a:t>
            </a:r>
            <a:r>
              <a:rPr lang="en-US" baseline="0" dirty="0" smtClean="0"/>
              <a:t> be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cs217B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ECFD-8D5F-0D46-8D53-6C56CF9298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A81-BDF4-0E41-9139-37FADDC59754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0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1F2-13DF-7E4C-9878-6A2E1F2A8F2C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0246-B080-7246-B88F-3D97FCC7CE2D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3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864" y="326533"/>
            <a:ext cx="11279627" cy="847200"/>
          </a:xfrm>
        </p:spPr>
        <p:txBody>
          <a:bodyPr/>
          <a:lstStyle>
            <a:lvl1pPr>
              <a:defRPr sz="4267" b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9865" y="1524763"/>
            <a:ext cx="9649223" cy="5106496"/>
          </a:xfrm>
        </p:spPr>
        <p:txBody>
          <a:bodyPr/>
          <a:lstStyle>
            <a:lvl1pPr marL="365751" indent="-36575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ourier New" charset="0"/>
              <a:buChar char="o"/>
              <a:defRPr sz="2667">
                <a:latin typeface="Comic Sans MS" charset="0"/>
                <a:ea typeface="Comic Sans MS" charset="0"/>
                <a:cs typeface="Comic Sans MS" charset="0"/>
              </a:defRPr>
            </a:lvl1pPr>
            <a:lvl2pPr marL="731502" indent="-36575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Courier New" charset="0"/>
              <a:buChar char="o"/>
              <a:defRPr sz="2400">
                <a:latin typeface="Comic Sans MS" charset="0"/>
                <a:ea typeface="Comic Sans MS" charset="0"/>
                <a:cs typeface="Comic Sans MS" charset="0"/>
              </a:defRPr>
            </a:lvl2pPr>
            <a:lvl3pPr marL="1112492" indent="-38099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Courier New" charset="0"/>
              <a:buChar char="o"/>
              <a:defRPr sz="2133">
                <a:latin typeface="Comic Sans MS" charset="0"/>
                <a:ea typeface="Comic Sans MS" charset="0"/>
                <a:cs typeface="Comic Sans MS" charset="0"/>
              </a:defRPr>
            </a:lvl3pPr>
            <a:lvl4pPr>
              <a:defRPr>
                <a:latin typeface="Comic Sans MS" charset="0"/>
                <a:ea typeface="Comic Sans MS" charset="0"/>
                <a:cs typeface="Comic Sans MS" charset="0"/>
              </a:defRPr>
            </a:lvl4pPr>
            <a:lvl5pPr>
              <a:defRPr>
                <a:latin typeface="Comic Sans MS" charset="0"/>
                <a:ea typeface="Comic Sans MS" charset="0"/>
                <a:cs typeface="Comic Sans M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890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E34C-A975-D448-9D8D-0D1550E6AA44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3AEF-2CAB-4C4F-8474-927F1DFB5A5E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76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2C46-5523-864B-A16E-723B02B0A765}" type="datetime1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905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9C00-E59E-0343-8530-1F79FCB8D2D1}" type="datetime1">
              <a:rPr lang="en-US" smtClean="0"/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39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8972-1507-7245-8F73-11155E885DDE}" type="datetime1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EBB3-DB7E-2D46-BDD9-00EB8ACA9324}" type="datetime1">
              <a:rPr lang="en-US" smtClean="0"/>
              <a:t>3/30/17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7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CB5D-FB8E-8E4B-AE65-61AC10E1425D}" type="datetime1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813E-A490-2345-9DB3-C4D82B6E1A81}" type="datetime1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5AA3-90B0-2749-97F7-5E0A295D9242}" type="datetime1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EE74-FAA9-164F-986F-C2F7E56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4.tiff"/><Relationship Id="rId7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png"/><Relationship Id="rId7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med-data-mobile/NFD-android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google.com/store/apps/details?id=net.named_data.nf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NDN-Android: </a:t>
            </a:r>
            <a:r>
              <a:rPr lang="en-US" dirty="0"/>
              <a:t>NDN Networking Stack for Android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Haitao</a:t>
            </a:r>
            <a:r>
              <a:rPr lang="en-US" dirty="0"/>
              <a:t> Zhang, Alex </a:t>
            </a:r>
            <a:r>
              <a:rPr lang="en-US" dirty="0" err="1"/>
              <a:t>Afanasyev</a:t>
            </a:r>
            <a:r>
              <a:rPr lang="en-US" dirty="0"/>
              <a:t>, </a:t>
            </a:r>
            <a:r>
              <a:rPr lang="en-US" dirty="0" err="1"/>
              <a:t>Lixia</a:t>
            </a:r>
            <a:r>
              <a:rPr lang="en-US" dirty="0"/>
              <a:t> Zhang (UCLA)</a:t>
            </a:r>
          </a:p>
          <a:p>
            <a:r>
              <a:rPr lang="en-US" dirty="0" err="1"/>
              <a:t>NDNComm</a:t>
            </a:r>
            <a:r>
              <a:rPr lang="en-US" dirty="0"/>
              <a:t> 2017</a:t>
            </a:r>
          </a:p>
          <a:p>
            <a:r>
              <a:rPr lang="en-US" dirty="0"/>
              <a:t>March 23-26,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611" y="5257800"/>
            <a:ext cx="2236282" cy="6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Identity</a:t>
            </a:r>
            <a:r>
              <a:rPr lang="zh-CN" altLang="en-US" dirty="0"/>
              <a:t> </a:t>
            </a:r>
            <a:r>
              <a:rPr lang="en-US" altLang="zh-CN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44696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E</a:t>
            </a:r>
            <a:r>
              <a:rPr lang="en-US" dirty="0" smtClean="0"/>
              <a:t>very </a:t>
            </a:r>
            <a:r>
              <a:rPr lang="en-US" dirty="0"/>
              <a:t>application should have corresponding identity (namespace) and the corresponding certificate for this namespace</a:t>
            </a:r>
          </a:p>
          <a:p>
            <a:r>
              <a:rPr lang="en-US" dirty="0" smtClean="0"/>
              <a:t>Application</a:t>
            </a:r>
            <a:r>
              <a:rPr lang="en-US" altLang="zh-CN" dirty="0" smtClean="0"/>
              <a:t>s</a:t>
            </a:r>
            <a:r>
              <a:rPr lang="en-US" dirty="0" smtClean="0"/>
              <a:t> </a:t>
            </a:r>
            <a:r>
              <a:rPr lang="en-US" altLang="zh-CN" dirty="0" smtClean="0"/>
              <a:t>could</a:t>
            </a:r>
            <a:r>
              <a:rPr lang="en-US" dirty="0" smtClean="0"/>
              <a:t> </a:t>
            </a:r>
            <a:r>
              <a:rPr lang="en-US" dirty="0"/>
              <a:t>to manage sub-identities and their </a:t>
            </a:r>
            <a:r>
              <a:rPr lang="en-US" dirty="0" smtClean="0"/>
              <a:t>certificates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progress)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458" y="5184659"/>
            <a:ext cx="1114502" cy="741144"/>
          </a:xfrm>
          <a:prstGeom prst="rect">
            <a:avLst/>
          </a:prstGeom>
          <a:effectLst>
            <a:glow rad="774700">
              <a:schemeClr val="bg1">
                <a:lumMod val="95000"/>
                <a:alpha val="79000"/>
              </a:schemeClr>
            </a:glo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3148828" y="5266863"/>
            <a:ext cx="1049802" cy="1302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1011" y="6171683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Local CA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6114206" y="2946414"/>
            <a:ext cx="3646712" cy="1978349"/>
          </a:xfrm>
          <a:prstGeom prst="cloud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060" y="3836834"/>
            <a:ext cx="720507" cy="4555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749" y="3247567"/>
            <a:ext cx="720507" cy="4555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9" y="3464526"/>
            <a:ext cx="720507" cy="4555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749" y="4401398"/>
            <a:ext cx="720507" cy="4555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385969" y="413848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Remote CA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649" y="4559494"/>
            <a:ext cx="1546701" cy="1546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12" y="4659668"/>
            <a:ext cx="709134" cy="84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834" y="5934697"/>
            <a:ext cx="709134" cy="84330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4381656" y="547640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Local CA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24662" y="586194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Local CA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434459" y="4559494"/>
            <a:ext cx="679747" cy="29744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060401" y="5062698"/>
            <a:ext cx="4436" cy="72796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9411752" y="4558763"/>
            <a:ext cx="570448" cy="49107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3" idx="1"/>
          </p:cNvCxnSpPr>
          <p:nvPr/>
        </p:nvCxnSpPr>
        <p:spPr>
          <a:xfrm flipV="1">
            <a:off x="3805217" y="5661070"/>
            <a:ext cx="576439" cy="27362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828" y="5762665"/>
            <a:ext cx="656389" cy="65638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835778" y="639847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Local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0734" y="590619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Other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device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494" y="3229125"/>
            <a:ext cx="709134" cy="84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741" y="3298283"/>
            <a:ext cx="1546701" cy="1546701"/>
          </a:xfrm>
          <a:prstGeom prst="rect">
            <a:avLst/>
          </a:prstGeom>
        </p:spPr>
      </p:pic>
      <p:cxnSp>
        <p:nvCxnSpPr>
          <p:cNvPr id="91" name="Straight Arrow Connector 90"/>
          <p:cNvCxnSpPr/>
          <p:nvPr/>
        </p:nvCxnSpPr>
        <p:spPr>
          <a:xfrm>
            <a:off x="3323634" y="4635156"/>
            <a:ext cx="963166" cy="2160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29584" y="4195726"/>
            <a:ext cx="243528" cy="3749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8583" y="452355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Other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device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422455" y="315154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Other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device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76386" y="4969644"/>
            <a:ext cx="6392926" cy="1798222"/>
          </a:xfrm>
          <a:custGeom>
            <a:avLst/>
            <a:gdLst>
              <a:gd name="connsiteX0" fmla="*/ 0 w 3056143"/>
              <a:gd name="connsiteY0" fmla="*/ 892897 h 1785793"/>
              <a:gd name="connsiteX1" fmla="*/ 1528072 w 3056143"/>
              <a:gd name="connsiteY1" fmla="*/ 0 h 1785793"/>
              <a:gd name="connsiteX2" fmla="*/ 3056144 w 3056143"/>
              <a:gd name="connsiteY2" fmla="*/ 892897 h 1785793"/>
              <a:gd name="connsiteX3" fmla="*/ 1528072 w 3056143"/>
              <a:gd name="connsiteY3" fmla="*/ 1785794 h 1785793"/>
              <a:gd name="connsiteX4" fmla="*/ 0 w 3056143"/>
              <a:gd name="connsiteY4" fmla="*/ 892897 h 1785793"/>
              <a:gd name="connsiteX0" fmla="*/ 0 w 4612228"/>
              <a:gd name="connsiteY0" fmla="*/ 309066 h 1958100"/>
              <a:gd name="connsiteX1" fmla="*/ 3084156 w 4612228"/>
              <a:gd name="connsiteY1" fmla="*/ 154106 h 1958100"/>
              <a:gd name="connsiteX2" fmla="*/ 4612228 w 4612228"/>
              <a:gd name="connsiteY2" fmla="*/ 1047003 h 1958100"/>
              <a:gd name="connsiteX3" fmla="*/ 3084156 w 4612228"/>
              <a:gd name="connsiteY3" fmla="*/ 1939900 h 1958100"/>
              <a:gd name="connsiteX4" fmla="*/ 0 w 4612228"/>
              <a:gd name="connsiteY4" fmla="*/ 309066 h 1958100"/>
              <a:gd name="connsiteX0" fmla="*/ 0 w 6392902"/>
              <a:gd name="connsiteY0" fmla="*/ 312529 h 1943437"/>
              <a:gd name="connsiteX1" fmla="*/ 3084156 w 6392902"/>
              <a:gd name="connsiteY1" fmla="*/ 157569 h 1943437"/>
              <a:gd name="connsiteX2" fmla="*/ 6392902 w 6392902"/>
              <a:gd name="connsiteY2" fmla="*/ 248360 h 1943437"/>
              <a:gd name="connsiteX3" fmla="*/ 3084156 w 6392902"/>
              <a:gd name="connsiteY3" fmla="*/ 1943363 h 1943437"/>
              <a:gd name="connsiteX4" fmla="*/ 0 w 6392902"/>
              <a:gd name="connsiteY4" fmla="*/ 312529 h 1943437"/>
              <a:gd name="connsiteX0" fmla="*/ 24 w 6392926"/>
              <a:gd name="connsiteY0" fmla="*/ 167332 h 1798222"/>
              <a:gd name="connsiteX1" fmla="*/ 3036053 w 6392926"/>
              <a:gd name="connsiteY1" fmla="*/ 1055109 h 1798222"/>
              <a:gd name="connsiteX2" fmla="*/ 6392926 w 6392926"/>
              <a:gd name="connsiteY2" fmla="*/ 103163 h 1798222"/>
              <a:gd name="connsiteX3" fmla="*/ 3084180 w 6392926"/>
              <a:gd name="connsiteY3" fmla="*/ 1798166 h 1798222"/>
              <a:gd name="connsiteX4" fmla="*/ 24 w 6392926"/>
              <a:gd name="connsiteY4" fmla="*/ 167332 h 179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926" h="1798222">
                <a:moveTo>
                  <a:pt x="24" y="167332"/>
                </a:moveTo>
                <a:cubicBezTo>
                  <a:pt x="-7997" y="43489"/>
                  <a:pt x="1970569" y="1065804"/>
                  <a:pt x="3036053" y="1055109"/>
                </a:cubicBezTo>
                <a:cubicBezTo>
                  <a:pt x="4101537" y="1044414"/>
                  <a:pt x="6392926" y="-389970"/>
                  <a:pt x="6392926" y="103163"/>
                </a:cubicBezTo>
                <a:cubicBezTo>
                  <a:pt x="6392926" y="596296"/>
                  <a:pt x="4149664" y="1787471"/>
                  <a:pt x="3084180" y="1798166"/>
                </a:cubicBezTo>
                <a:cubicBezTo>
                  <a:pt x="2018696" y="1808861"/>
                  <a:pt x="8045" y="291175"/>
                  <a:pt x="24" y="167332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8" grpId="0"/>
      <p:bldP spid="63" grpId="0"/>
      <p:bldP spid="64" grpId="0"/>
      <p:bldP spid="85" grpId="0"/>
      <p:bldP spid="86" grpId="0"/>
      <p:bldP spid="95" grpId="0"/>
      <p:bldP spid="96" grpId="0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Create GUI versions of other NDN tools</a:t>
            </a:r>
            <a:endParaRPr lang="zh-CN" altLang="en-US" dirty="0" smtClean="0"/>
          </a:p>
          <a:p>
            <a:r>
              <a:rPr lang="en-US" dirty="0" smtClean="0"/>
              <a:t>Implement </a:t>
            </a:r>
            <a:r>
              <a:rPr lang="en-US" dirty="0"/>
              <a:t>NDN over </a:t>
            </a:r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Demo of NFD-Android’s </a:t>
            </a:r>
            <a:r>
              <a:rPr lang="en-US" sz="3600" dirty="0" err="1" smtClean="0"/>
              <a:t>Wifi</a:t>
            </a:r>
            <a:r>
              <a:rPr lang="en-US" sz="3600" dirty="0" smtClean="0"/>
              <a:t>-Direct module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8221" cy="4351338"/>
          </a:xfrm>
        </p:spPr>
        <p:txBody>
          <a:bodyPr/>
          <a:lstStyle/>
          <a:p>
            <a:r>
              <a:rPr lang="en-US" dirty="0" smtClean="0"/>
              <a:t>NDN Whiteboard </a:t>
            </a:r>
          </a:p>
          <a:p>
            <a:pPr lvl="1"/>
            <a:r>
              <a:rPr lang="en-US" altLang="zh-CN" dirty="0"/>
              <a:t>S</a:t>
            </a:r>
            <a:r>
              <a:rPr lang="en-US" dirty="0" smtClean="0"/>
              <a:t>hare a whiteboard among a distributed group of Android devices in real time</a:t>
            </a:r>
            <a:endParaRPr lang="zh-CN" altLang="en-US" dirty="0" smtClean="0"/>
          </a:p>
          <a:p>
            <a:pPr lvl="1"/>
            <a:r>
              <a:rPr lang="en-US" altLang="zh-CN" dirty="0"/>
              <a:t>W</a:t>
            </a:r>
            <a:r>
              <a:rPr lang="en-US" dirty="0" smtClean="0"/>
              <a:t>ithout going through an AP or the network</a:t>
            </a:r>
          </a:p>
          <a:p>
            <a:pPr lvl="1"/>
            <a:r>
              <a:rPr lang="en-US" dirty="0" smtClean="0"/>
              <a:t>Built upon </a:t>
            </a:r>
            <a:r>
              <a:rPr lang="en-US" dirty="0" err="1" smtClean="0"/>
              <a:t>ChronoSync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21" y="1690688"/>
            <a:ext cx="5646683" cy="41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Motivation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Android devices are </a:t>
            </a:r>
            <a:endParaRPr lang="zh-CN" alt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widely used</a:t>
            </a:r>
            <a:endParaRPr lang="zh-CN" alt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dirty="0"/>
              <a:t>Android </a:t>
            </a:r>
            <a:r>
              <a:rPr lang="en-US" altLang="zh-CN" dirty="0" smtClean="0"/>
              <a:t>accounts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dirty="0" smtClean="0"/>
              <a:t>88</a:t>
            </a:r>
            <a:r>
              <a:rPr lang="en-US" dirty="0"/>
              <a:t>% market </a:t>
            </a:r>
            <a:endParaRPr lang="zh-CN" altLang="en-US" dirty="0" smtClean="0"/>
          </a:p>
          <a:p>
            <a:pPr marL="457200" lvl="1" indent="0">
              <a:buNone/>
            </a:pPr>
            <a:r>
              <a:rPr lang="en-US" dirty="0" smtClean="0"/>
              <a:t>share of </a:t>
            </a:r>
            <a:r>
              <a:rPr lang="en-US" dirty="0"/>
              <a:t>all </a:t>
            </a:r>
            <a:r>
              <a:rPr lang="en-US" dirty="0" smtClean="0"/>
              <a:t>smartphones</a:t>
            </a:r>
            <a:endParaRPr lang="zh-CN" alt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Android</a:t>
            </a:r>
            <a:r>
              <a:rPr lang="zh-CN" alt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zh-CN" alt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an</a:t>
            </a:r>
            <a:r>
              <a:rPr lang="zh-CN" alt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ideal</a:t>
            </a:r>
            <a:r>
              <a:rPr lang="zh-CN" alt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platform</a:t>
            </a:r>
            <a:r>
              <a:rPr lang="zh-CN" alt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to</a:t>
            </a:r>
            <a:endParaRPr lang="zh-CN" alt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altLang="zh-CN" dirty="0" smtClean="0"/>
              <a:t>experiment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NDN’s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endParaRPr lang="zh-CN" alt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Android is open for service extensions</a:t>
            </a:r>
          </a:p>
          <a:p>
            <a:pPr lvl="1"/>
            <a:r>
              <a:rPr lang="en-US" altLang="zh-CN" dirty="0" smtClean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deal platform to </a:t>
            </a:r>
            <a:r>
              <a:rPr lang="en-US" dirty="0"/>
              <a:t>e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xperiment with new networking stack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506" y="1646238"/>
            <a:ext cx="4363453" cy="24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with IP?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26254" y="2742067"/>
            <a:ext cx="4292620" cy="1442187"/>
            <a:chOff x="1126254" y="2693080"/>
            <a:chExt cx="4292620" cy="1442187"/>
          </a:xfrm>
        </p:grpSpPr>
        <p:pic>
          <p:nvPicPr>
            <p:cNvPr id="5" name="Picture 4" descr="20130219 Diagrams Compiled v5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6" y="2693080"/>
              <a:ext cx="3947377" cy="144218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26254" y="3570477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omic Sans MS" charset="0"/>
                  <a:ea typeface="Comic Sans MS" charset="0"/>
                  <a:cs typeface="Comic Sans MS" charset="0"/>
                </a:rPr>
                <a:t>1.2.3.4</a:t>
              </a:r>
              <a:endParaRPr lang="en-US" sz="14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3539" y="3570476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omic Sans MS" charset="0"/>
                  <a:ea typeface="Comic Sans MS" charset="0"/>
                  <a:cs typeface="Comic Sans MS" charset="0"/>
                </a:rPr>
                <a:t>5.6.7.8</a:t>
              </a:r>
              <a:endParaRPr lang="en-US" sz="14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89494" y="4684450"/>
            <a:ext cx="3794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Destination address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Source address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Meaningful static identifier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864" y="1761959"/>
            <a:ext cx="5527022" cy="76940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Internet Protocol </a:t>
            </a:r>
            <a:r>
              <a:rPr lang="en-US" sz="2200" dirty="0" smtClean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(RFC791): Focused </a:t>
            </a:r>
            <a:r>
              <a:rPr lang="en-US" sz="2200" dirty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on delivering packets to destination </a:t>
            </a:r>
            <a:r>
              <a:rPr lang="en-US" sz="2200" i="1" dirty="0" smtClean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node</a:t>
            </a:r>
            <a:endParaRPr lang="en-US" sz="2200" i="1" dirty="0">
              <a:solidFill>
                <a:schemeClr val="accent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487120" y="1892543"/>
            <a:ext cx="4902263" cy="508239"/>
          </a:xfrm>
          <a:prstGeom prst="rect">
            <a:avLst/>
          </a:prstGeom>
        </p:spPr>
        <p:txBody>
          <a:bodyPr/>
          <a:lstStyle>
            <a:lvl1pPr marL="347346" indent="-383914" algn="l" defTabSz="45703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ct val="70000"/>
              <a:buFont typeface="Lucida Grande"/>
              <a:buChar char="♢"/>
              <a:defRPr sz="32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594146" indent="-274222" algn="l" defTabSz="45703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4"/>
              </a:buClr>
              <a:buSzPct val="55000"/>
              <a:buFont typeface="Wingdings" charset="2"/>
              <a:buChar char=""/>
              <a:defRPr sz="2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2pPr>
            <a:lvl3pPr marL="840947" indent="-228517" algn="l" defTabSz="45703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Wingdings" charset="2"/>
              <a:buChar char="◽"/>
              <a:defRPr sz="24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3pPr>
            <a:lvl4pPr marL="1142589" indent="-228517" algn="l" defTabSz="45703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4pPr>
            <a:lvl5pPr marL="2056665" indent="-228517" algn="l" defTabSz="45703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3701" indent="-228517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36" indent="-228517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74" indent="-228517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07" indent="-228517" algn="l" defTabSz="457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B400"/>
              </a:buClr>
              <a:buFont typeface="Lucida Grande"/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NDN: Focusing on retrieving</a:t>
            </a:r>
            <a:r>
              <a:rPr lang="en-US" sz="2200" b="1" i="1" dirty="0" smtClean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 data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29729" y="2693080"/>
            <a:ext cx="4660356" cy="1685117"/>
            <a:chOff x="6487120" y="2448148"/>
            <a:chExt cx="4660356" cy="1685117"/>
          </a:xfrm>
        </p:grpSpPr>
        <p:pic>
          <p:nvPicPr>
            <p:cNvPr id="6" name="Picture 5" descr="20130219 Diagrams Compiled v4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120" y="2448148"/>
              <a:ext cx="4660356" cy="1685117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7523489" y="3211243"/>
              <a:ext cx="9144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8372573" y="3372147"/>
              <a:ext cx="9144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80210" y="4684450"/>
            <a:ext cx="4243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Interest contains desired name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Data has unique name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Data has to be secured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Sign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Data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with certificate</a:t>
            </a:r>
          </a:p>
        </p:txBody>
      </p:sp>
    </p:spTree>
    <p:extLst>
      <p:ext uri="{BB962C8B-B14F-4D97-AF65-F5344CB8AC3E}">
        <p14:creationId xmlns:p14="http://schemas.microsoft.com/office/powerpoint/2010/main" val="6613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Example:</a:t>
            </a:r>
            <a:r>
              <a:rPr lang="zh-CN" altLang="en-US" sz="3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enable</a:t>
            </a:r>
            <a:r>
              <a:rPr lang="zh-CN" altLang="en-US" sz="3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sz="3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camera</a:t>
            </a:r>
            <a:r>
              <a:rPr lang="zh-CN" altLang="en-US" sz="3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sz="3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publish</a:t>
            </a:r>
            <a:r>
              <a:rPr lang="zh-CN" altLang="en-US" sz="36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data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>
                <a:latin typeface="Comic Sans MS" charset="0"/>
                <a:ea typeface="Comic Sans MS" charset="0"/>
                <a:cs typeface="Comic Sans MS" charset="0"/>
              </a:rPr>
              <a:t>4</a:t>
            </a:fld>
            <a:endParaRPr 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1151" y="2511343"/>
            <a:ext cx="570356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190" lvl="2" indent="-380990">
              <a:buFont typeface="Arial" charset="0"/>
              <a:buChar char="•"/>
            </a:pPr>
            <a:r>
              <a:rPr lang="en" sz="2800" dirty="0" smtClean="0">
                <a:latin typeface="Comic Sans MS" charset="0"/>
                <a:ea typeface="Comic Sans MS" charset="0"/>
                <a:cs typeface="Comic Sans MS" charset="0"/>
              </a:rPr>
              <a:t>NDN </a:t>
            </a:r>
            <a:r>
              <a:rPr lang="en" sz="2800" dirty="0">
                <a:latin typeface="Comic Sans MS" charset="0"/>
                <a:ea typeface="Comic Sans MS" charset="0"/>
                <a:cs typeface="Comic Sans MS" charset="0"/>
              </a:rPr>
              <a:t>protocol </a:t>
            </a:r>
            <a:r>
              <a:rPr lang="en" sz="2800" dirty="0" smtClean="0">
                <a:latin typeface="Comic Sans MS" charset="0"/>
                <a:ea typeface="Comic Sans MS" charset="0"/>
                <a:cs typeface="Comic Sans MS" charset="0"/>
              </a:rPr>
              <a:t>stack</a:t>
            </a:r>
            <a:endParaRPr lang="zh-CN" alt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1295390" lvl="3" indent="-380990">
              <a:buFont typeface="Arial" charset="0"/>
              <a:buChar char="•"/>
            </a:pPr>
            <a:r>
              <a:rPr lang="en" sz="2000" dirty="0" smtClean="0">
                <a:latin typeface="Comic Sans MS" charset="0"/>
                <a:ea typeface="Comic Sans MS" charset="0"/>
                <a:cs typeface="Comic Sans MS" charset="0"/>
              </a:rPr>
              <a:t>NFD</a:t>
            </a:r>
            <a:r>
              <a:rPr lang="en" sz="2000" dirty="0">
                <a:latin typeface="Comic Sans MS" charset="0"/>
                <a:ea typeface="Comic Sans MS" charset="0"/>
                <a:cs typeface="Comic Sans MS" charset="0"/>
              </a:rPr>
              <a:t>: for network </a:t>
            </a:r>
            <a:r>
              <a:rPr lang="en" sz="2000" dirty="0" smtClean="0">
                <a:latin typeface="Comic Sans MS" charset="0"/>
                <a:ea typeface="Comic Sans MS" charset="0"/>
                <a:cs typeface="Comic Sans MS" charset="0"/>
              </a:rPr>
              <a:t>connectivity</a:t>
            </a:r>
            <a:endParaRPr lang="zh-CN" alt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838190" lvl="2" indent="-380990">
              <a:buFont typeface="Arial" charset="0"/>
              <a:buChar char="•"/>
            </a:pPr>
            <a:r>
              <a:rPr lang="en" sz="2800" dirty="0" smtClean="0">
                <a:latin typeface="Comic Sans MS" charset="0"/>
                <a:ea typeface="Comic Sans MS" charset="0"/>
                <a:cs typeface="Comic Sans MS" charset="0"/>
              </a:rPr>
              <a:t>Routing configuration</a:t>
            </a:r>
            <a:endParaRPr lang="zh-CN" alt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1295390" lvl="3" indent="-38099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" sz="2000" dirty="0" err="1" smtClean="0">
                <a:latin typeface="Comic Sans MS" charset="0"/>
                <a:ea typeface="Comic Sans MS" charset="0"/>
                <a:cs typeface="Comic Sans MS" charset="0"/>
              </a:rPr>
              <a:t>iscovery</a:t>
            </a:r>
            <a:r>
              <a:rPr lang="en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" sz="2000" dirty="0">
                <a:latin typeface="Comic Sans MS" charset="0"/>
                <a:ea typeface="Comic Sans MS" charset="0"/>
                <a:cs typeface="Comic Sans MS" charset="0"/>
              </a:rPr>
              <a:t>of local hub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en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" sz="2000" dirty="0" smtClean="0">
                <a:latin typeface="Comic Sans MS" charset="0"/>
                <a:ea typeface="Comic Sans MS" charset="0"/>
                <a:cs typeface="Comic Sans MS" charset="0"/>
              </a:rPr>
              <a:t>prefixes</a:t>
            </a:r>
            <a:endParaRPr lang="zh-CN" alt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1295390" lvl="3" indent="-380990">
              <a:buFont typeface="Arial" charset="0"/>
              <a:buChar char="•"/>
            </a:pPr>
            <a:r>
              <a:rPr lang="en" sz="2000" dirty="0" smtClean="0">
                <a:latin typeface="Comic Sans MS" charset="0"/>
                <a:ea typeface="Comic Sans MS" charset="0"/>
                <a:cs typeface="Comic Sans MS" charset="0"/>
              </a:rPr>
              <a:t>Local </a:t>
            </a:r>
            <a:r>
              <a:rPr lang="en" sz="2000" dirty="0">
                <a:latin typeface="Comic Sans MS" charset="0"/>
                <a:ea typeface="Comic Sans MS" charset="0"/>
                <a:cs typeface="Comic Sans MS" charset="0"/>
              </a:rPr>
              <a:t>data prefixes </a:t>
            </a:r>
            <a:r>
              <a:rPr lang="en" sz="2000" dirty="0" smtClean="0">
                <a:latin typeface="Comic Sans MS" charset="0"/>
                <a:ea typeface="Comic Sans MS" charset="0"/>
                <a:cs typeface="Comic Sans MS" charset="0"/>
              </a:rPr>
              <a:t>propagation</a:t>
            </a:r>
            <a:endParaRPr lang="zh-CN" alt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838190" lvl="2" indent="-380990">
              <a:buFont typeface="Arial" charset="0"/>
              <a:buChar char="•"/>
            </a:pPr>
            <a:r>
              <a:rPr lang="en" sz="2800" b="1" dirty="0" smtClean="0">
                <a:latin typeface="Comic Sans MS" charset="0"/>
                <a:ea typeface="Comic Sans MS" charset="0"/>
                <a:cs typeface="Comic Sans MS" charset="0"/>
              </a:rPr>
              <a:t>Identity/Certificate</a:t>
            </a:r>
            <a:endParaRPr lang="en-US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1295390" lvl="3" indent="-38099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ign Data with the certificate corresponded to identity</a:t>
            </a:r>
            <a:endParaRPr lang="en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838190" lvl="2" indent="-380990">
              <a:buFont typeface="Arial" charset="0"/>
              <a:buChar char="•"/>
            </a:pPr>
            <a:endParaRPr lang="en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08" y="2257635"/>
            <a:ext cx="1114502" cy="741144"/>
          </a:xfrm>
          <a:prstGeom prst="rect">
            <a:avLst/>
          </a:prstGeom>
          <a:effectLst>
            <a:glow rad="774700">
              <a:schemeClr val="bg1">
                <a:lumMod val="95000"/>
                <a:alpha val="79000"/>
              </a:schemeClr>
            </a:glow>
          </a:effectLst>
        </p:spPr>
      </p:pic>
      <p:pic>
        <p:nvPicPr>
          <p:cNvPr id="8" name="Shape 89" descr="ndn_app.jpg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0" y="2414351"/>
            <a:ext cx="375613" cy="381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500614" y="452863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/camera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177" y="46420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/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89" y="1528161"/>
            <a:ext cx="1016636" cy="785582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5" idx="3"/>
            <a:endCxn id="20" idx="1"/>
          </p:cNvCxnSpPr>
          <p:nvPr/>
        </p:nvCxnSpPr>
        <p:spPr>
          <a:xfrm flipV="1">
            <a:off x="2166810" y="1920952"/>
            <a:ext cx="2266679" cy="707255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7" y="1856353"/>
            <a:ext cx="833932" cy="644094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endCxn id="23" idx="0"/>
          </p:cNvCxnSpPr>
          <p:nvPr/>
        </p:nvCxnSpPr>
        <p:spPr>
          <a:xfrm>
            <a:off x="2015005" y="3021897"/>
            <a:ext cx="1703694" cy="2265794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77" y="5287691"/>
            <a:ext cx="1532843" cy="1532843"/>
          </a:xfrm>
          <a:prstGeom prst="rect">
            <a:avLst/>
          </a:prstGeom>
        </p:spPr>
      </p:pic>
      <p:pic>
        <p:nvPicPr>
          <p:cNvPr id="24" name="Shape 89" descr="ndn_app.jpg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947" y="5632526"/>
            <a:ext cx="375613" cy="381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Arc 30"/>
          <p:cNvSpPr/>
          <p:nvPr/>
        </p:nvSpPr>
        <p:spPr>
          <a:xfrm rot="527533">
            <a:off x="-267043" y="2642608"/>
            <a:ext cx="4702045" cy="4862680"/>
          </a:xfrm>
          <a:prstGeom prst="arc">
            <a:avLst/>
          </a:pr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635031" y="3636159"/>
            <a:ext cx="1889764" cy="1150483"/>
            <a:chOff x="4127913" y="5388428"/>
            <a:chExt cx="1889764" cy="1150483"/>
          </a:xfrm>
        </p:grpSpPr>
        <p:sp>
          <p:nvSpPr>
            <p:cNvPr id="6" name="Cloud 5"/>
            <p:cNvSpPr/>
            <p:nvPr/>
          </p:nvSpPr>
          <p:spPr>
            <a:xfrm>
              <a:off x="4127913" y="5388428"/>
              <a:ext cx="1889764" cy="1150483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0423" y="5634577"/>
              <a:ext cx="1447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latin typeface="Comic Sans MS" charset="0"/>
                  <a:ea typeface="Comic Sans MS" charset="0"/>
                  <a:cs typeface="Comic Sans MS" charset="0"/>
                </a:rPr>
                <a:t>Global</a:t>
              </a:r>
              <a:r>
                <a:rPr lang="en-US" altLang="zh-CN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US" altLang="zh-CN" dirty="0" smtClean="0">
                  <a:latin typeface="Comic Sans MS" charset="0"/>
                  <a:ea typeface="Comic Sans MS" charset="0"/>
                  <a:cs typeface="Comic Sans MS" charset="0"/>
                </a:rPr>
                <a:t>NDN</a:t>
              </a:r>
              <a:endParaRPr lang="en-US" altLang="zh-CN" dirty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/>
              <a:r>
                <a:rPr lang="en-US" altLang="zh-CN" dirty="0" smtClean="0">
                  <a:latin typeface="Comic Sans MS" charset="0"/>
                  <a:ea typeface="Comic Sans MS" charset="0"/>
                  <a:cs typeface="Comic Sans MS" charset="0"/>
                </a:rPr>
                <a:t>network</a:t>
              </a:r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98799" y="3607755"/>
            <a:ext cx="1239320" cy="774275"/>
            <a:chOff x="2428462" y="3373983"/>
            <a:chExt cx="1239320" cy="774275"/>
          </a:xfrm>
        </p:grpSpPr>
        <p:sp>
          <p:nvSpPr>
            <p:cNvPr id="40" name="Rectangle 39"/>
            <p:cNvSpPr/>
            <p:nvPr/>
          </p:nvSpPr>
          <p:spPr>
            <a:xfrm>
              <a:off x="2428462" y="3767233"/>
              <a:ext cx="892469" cy="3810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Packet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6396" y="3373983"/>
              <a:ext cx="621386" cy="62138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64972" y="2587813"/>
            <a:ext cx="1239320" cy="774275"/>
            <a:chOff x="2428462" y="3373983"/>
            <a:chExt cx="1239320" cy="774275"/>
          </a:xfrm>
        </p:grpSpPr>
        <p:sp>
          <p:nvSpPr>
            <p:cNvPr id="35" name="Rectangle 34"/>
            <p:cNvSpPr/>
            <p:nvPr/>
          </p:nvSpPr>
          <p:spPr>
            <a:xfrm>
              <a:off x="2428462" y="3767233"/>
              <a:ext cx="892469" cy="3810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Packet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6396" y="3373983"/>
              <a:ext cx="621386" cy="621386"/>
            </a:xfrm>
            <a:prstGeom prst="rect">
              <a:avLst/>
            </a:prstGeom>
          </p:spPr>
        </p:pic>
      </p:grpSp>
      <p:sp>
        <p:nvSpPr>
          <p:cNvPr id="46" name="Arc 45"/>
          <p:cNvSpPr/>
          <p:nvPr/>
        </p:nvSpPr>
        <p:spPr>
          <a:xfrm rot="11938831">
            <a:off x="1319580" y="1362851"/>
            <a:ext cx="4702045" cy="4862680"/>
          </a:xfrm>
          <a:prstGeom prst="arc">
            <a:avLst/>
          </a:pr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1938831">
            <a:off x="1123430" y="1472110"/>
            <a:ext cx="4702045" cy="4862680"/>
          </a:xfrm>
          <a:prstGeom prst="arc">
            <a:avLst/>
          </a:prstGeom>
          <a:ln w="28575">
            <a:prstDash val="dash"/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26" idx="2"/>
            <a:endCxn id="40" idx="0"/>
          </p:cNvCxnSpPr>
          <p:nvPr/>
        </p:nvCxnSpPr>
        <p:spPr>
          <a:xfrm flipH="1">
            <a:off x="2845034" y="2500447"/>
            <a:ext cx="423499" cy="150055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2"/>
            <a:endCxn id="35" idx="0"/>
          </p:cNvCxnSpPr>
          <p:nvPr/>
        </p:nvCxnSpPr>
        <p:spPr>
          <a:xfrm>
            <a:off x="3268533" y="2500447"/>
            <a:ext cx="442674" cy="48061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dk1"/>
                </a:solidFill>
              </a:rPr>
              <a:t>NDN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apk</a:t>
            </a:r>
            <a:r>
              <a:rPr lang="en-US" dirty="0" smtClean="0">
                <a:solidFill>
                  <a:schemeClr val="dk1"/>
                </a:solidFill>
              </a:rPr>
              <a:t> : NDN Stack for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63579" y="2170656"/>
            <a:ext cx="9464842" cy="3705726"/>
            <a:chOff x="3088900" y="2557960"/>
            <a:chExt cx="6014200" cy="2321000"/>
          </a:xfrm>
        </p:grpSpPr>
        <p:grpSp>
          <p:nvGrpSpPr>
            <p:cNvPr id="6" name="Shape 88"/>
            <p:cNvGrpSpPr/>
            <p:nvPr/>
          </p:nvGrpSpPr>
          <p:grpSpPr>
            <a:xfrm>
              <a:off x="5595790" y="3072972"/>
              <a:ext cx="1039049" cy="1331763"/>
              <a:chOff x="7339915" y="3243950"/>
              <a:chExt cx="1039049" cy="1331763"/>
            </a:xfrm>
          </p:grpSpPr>
          <p:pic>
            <p:nvPicPr>
              <p:cNvPr id="7" name="Shape 89" descr="ndn_app.jpg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7360300" y="3243950"/>
                <a:ext cx="927249" cy="9272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Shape 90"/>
              <p:cNvSpPr txBox="1"/>
              <p:nvPr/>
            </p:nvSpPr>
            <p:spPr>
              <a:xfrm>
                <a:off x="7339915" y="4182113"/>
                <a:ext cx="1039049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-US" altLang="zh-CN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NDN.apk</a:t>
                </a:r>
                <a:endParaRPr lang="en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9" name="Shape 91"/>
            <p:cNvSpPr/>
            <p:nvPr/>
          </p:nvSpPr>
          <p:spPr>
            <a:xfrm>
              <a:off x="3088900" y="3460910"/>
              <a:ext cx="1674000" cy="515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dirty="0" smtClean="0">
                  <a:latin typeface="Century Gothic" charset="0"/>
                  <a:ea typeface="Century Gothic" charset="0"/>
                  <a:cs typeface="Century Gothic" charset="0"/>
                </a:rPr>
                <a:t>Security Tools</a:t>
              </a:r>
              <a:endParaRPr lang="en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" name="Shape 92"/>
            <p:cNvSpPr/>
            <p:nvPr/>
          </p:nvSpPr>
          <p:spPr>
            <a:xfrm>
              <a:off x="3307225" y="2557960"/>
              <a:ext cx="1674000" cy="515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Century Gothic" charset="0"/>
                  <a:ea typeface="Century Gothic" charset="0"/>
                  <a:cs typeface="Century Gothic" charset="0"/>
                </a:rPr>
                <a:t>NDN Forwarding Daemon</a:t>
              </a:r>
            </a:p>
          </p:txBody>
        </p:sp>
        <p:sp>
          <p:nvSpPr>
            <p:cNvPr id="11" name="Shape 93"/>
            <p:cNvSpPr/>
            <p:nvPr/>
          </p:nvSpPr>
          <p:spPr>
            <a:xfrm>
              <a:off x="3307225" y="4363860"/>
              <a:ext cx="1674000" cy="515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en" dirty="0">
                  <a:latin typeface="Century Gothic" charset="0"/>
                  <a:ea typeface="Century Gothic" charset="0"/>
                  <a:cs typeface="Century Gothic" charset="0"/>
                </a:rPr>
                <a:t>Management GUI</a:t>
              </a:r>
            </a:p>
          </p:txBody>
        </p:sp>
        <p:sp>
          <p:nvSpPr>
            <p:cNvPr id="12" name="Shape 94"/>
            <p:cNvSpPr/>
            <p:nvPr/>
          </p:nvSpPr>
          <p:spPr>
            <a:xfrm>
              <a:off x="7210775" y="2557960"/>
              <a:ext cx="1674000" cy="515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Century Gothic" charset="0"/>
                  <a:ea typeface="Century Gothic" charset="0"/>
                  <a:cs typeface="Century Gothic" charset="0"/>
                </a:rPr>
                <a:t>NDN Tools</a:t>
              </a:r>
            </a:p>
          </p:txBody>
        </p:sp>
        <p:sp>
          <p:nvSpPr>
            <p:cNvPr id="13" name="Shape 95"/>
            <p:cNvSpPr/>
            <p:nvPr/>
          </p:nvSpPr>
          <p:spPr>
            <a:xfrm>
              <a:off x="7429100" y="3460910"/>
              <a:ext cx="1674000" cy="515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Century Gothic" charset="0"/>
                  <a:ea typeface="Century Gothic" charset="0"/>
                  <a:cs typeface="Century Gothic" charset="0"/>
                </a:rPr>
                <a:t>NDN Certificate Management</a:t>
              </a:r>
            </a:p>
          </p:txBody>
        </p:sp>
        <p:sp>
          <p:nvSpPr>
            <p:cNvPr id="14" name="Shape 96"/>
            <p:cNvSpPr/>
            <p:nvPr/>
          </p:nvSpPr>
          <p:spPr>
            <a:xfrm>
              <a:off x="7210775" y="4363860"/>
              <a:ext cx="1674000" cy="515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 err="1">
                  <a:latin typeface="Century Gothic" charset="0"/>
                  <a:ea typeface="Century Gothic" charset="0"/>
                  <a:cs typeface="Century Gothic" charset="0"/>
                </a:rPr>
                <a:t>WiFi</a:t>
              </a:r>
              <a:r>
                <a:rPr lang="en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Direct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dirty="0" smtClean="0">
                  <a:latin typeface="Century Gothic" charset="0"/>
                  <a:ea typeface="Century Gothic" charset="0"/>
                  <a:cs typeface="Century Gothic" charset="0"/>
                </a:rPr>
                <a:t>Communication</a:t>
              </a:r>
              <a:endParaRPr lang="en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15" name="Shape 97"/>
            <p:cNvCxnSpPr/>
            <p:nvPr/>
          </p:nvCxnSpPr>
          <p:spPr>
            <a:xfrm rot="10800000">
              <a:off x="4981225" y="2815510"/>
              <a:ext cx="533700" cy="20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6" name="Shape 98"/>
            <p:cNvCxnSpPr/>
            <p:nvPr/>
          </p:nvCxnSpPr>
          <p:spPr>
            <a:xfrm rot="10800000" flipH="1">
              <a:off x="6667475" y="2815510"/>
              <a:ext cx="543300" cy="21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7" name="Shape 99"/>
            <p:cNvCxnSpPr/>
            <p:nvPr/>
          </p:nvCxnSpPr>
          <p:spPr>
            <a:xfrm rot="10800000">
              <a:off x="4762900" y="3718460"/>
              <a:ext cx="558000" cy="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8" name="Shape 100"/>
            <p:cNvCxnSpPr/>
            <p:nvPr/>
          </p:nvCxnSpPr>
          <p:spPr>
            <a:xfrm rot="10800000" flipH="1">
              <a:off x="6788900" y="3718460"/>
              <a:ext cx="640200" cy="2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9" name="Shape 101"/>
            <p:cNvCxnSpPr/>
            <p:nvPr/>
          </p:nvCxnSpPr>
          <p:spPr>
            <a:xfrm flipH="1">
              <a:off x="4981225" y="4365510"/>
              <a:ext cx="509700" cy="25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20" name="Shape 102"/>
            <p:cNvCxnSpPr/>
            <p:nvPr/>
          </p:nvCxnSpPr>
          <p:spPr>
            <a:xfrm>
              <a:off x="6679475" y="4414110"/>
              <a:ext cx="531300" cy="2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880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What’s Inside </a:t>
            </a:r>
            <a:r>
              <a:rPr lang="en-US" sz="3600" dirty="0" err="1" smtClean="0"/>
              <a:t>NDN.apk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(</a:t>
            </a:r>
            <a:r>
              <a:rPr lang="en-US" altLang="zh-CN" sz="3600" dirty="0" smtClean="0"/>
              <a:t>integrate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NFD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into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apk</a:t>
            </a:r>
            <a:r>
              <a:rPr lang="en-US" altLang="zh-CN" sz="3600" dirty="0" smtClean="0"/>
              <a:t>)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429371" y="2826154"/>
            <a:ext cx="1588800" cy="3163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29191" y="1201390"/>
            <a:ext cx="2832060" cy="1795810"/>
            <a:chOff x="1729191" y="1201390"/>
            <a:chExt cx="2832060" cy="179581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6"/>
            <p:cNvSpPr/>
            <p:nvPr/>
          </p:nvSpPr>
          <p:spPr>
            <a:xfrm>
              <a:off x="1729191" y="1201390"/>
              <a:ext cx="2328489" cy="788499"/>
            </a:xfrm>
            <a:custGeom>
              <a:avLst/>
              <a:gdLst>
                <a:gd name="connsiteX0" fmla="*/ 438276 w 2328489"/>
                <a:gd name="connsiteY0" fmla="*/ 51677 h 788499"/>
                <a:gd name="connsiteX1" fmla="*/ 14942 w 2328489"/>
                <a:gd name="connsiteY1" fmla="*/ 356477 h 788499"/>
                <a:gd name="connsiteX2" fmla="*/ 980142 w 2328489"/>
                <a:gd name="connsiteY2" fmla="*/ 779810 h 788499"/>
                <a:gd name="connsiteX3" fmla="*/ 2182409 w 2328489"/>
                <a:gd name="connsiteY3" fmla="*/ 610477 h 788499"/>
                <a:gd name="connsiteX4" fmla="*/ 2182409 w 2328489"/>
                <a:gd name="connsiteY4" fmla="*/ 237943 h 788499"/>
                <a:gd name="connsiteX5" fmla="*/ 1047876 w 2328489"/>
                <a:gd name="connsiteY5" fmla="*/ 17810 h 788499"/>
                <a:gd name="connsiteX6" fmla="*/ 438276 w 2328489"/>
                <a:gd name="connsiteY6" fmla="*/ 51677 h 78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489" h="788499">
                  <a:moveTo>
                    <a:pt x="438276" y="51677"/>
                  </a:moveTo>
                  <a:cubicBezTo>
                    <a:pt x="266120" y="108121"/>
                    <a:pt x="-75369" y="235122"/>
                    <a:pt x="14942" y="356477"/>
                  </a:cubicBezTo>
                  <a:cubicBezTo>
                    <a:pt x="105253" y="477833"/>
                    <a:pt x="618898" y="737477"/>
                    <a:pt x="980142" y="779810"/>
                  </a:cubicBezTo>
                  <a:cubicBezTo>
                    <a:pt x="1341386" y="822143"/>
                    <a:pt x="1982031" y="700788"/>
                    <a:pt x="2182409" y="610477"/>
                  </a:cubicBezTo>
                  <a:cubicBezTo>
                    <a:pt x="2382787" y="520166"/>
                    <a:pt x="2371498" y="336721"/>
                    <a:pt x="2182409" y="237943"/>
                  </a:cubicBezTo>
                  <a:cubicBezTo>
                    <a:pt x="1993320" y="139165"/>
                    <a:pt x="1335743" y="48854"/>
                    <a:pt x="1047876" y="17810"/>
                  </a:cubicBezTo>
                  <a:cubicBezTo>
                    <a:pt x="760009" y="-13234"/>
                    <a:pt x="610432" y="-4767"/>
                    <a:pt x="438276" y="5167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59200" y="1744133"/>
              <a:ext cx="802051" cy="1253067"/>
            </a:xfrm>
            <a:custGeom>
              <a:avLst/>
              <a:gdLst>
                <a:gd name="connsiteX0" fmla="*/ 304800 w 802051"/>
                <a:gd name="connsiteY0" fmla="*/ 0 h 1253067"/>
                <a:gd name="connsiteX1" fmla="*/ 795867 w 802051"/>
                <a:gd name="connsiteY1" fmla="*/ 524934 h 1253067"/>
                <a:gd name="connsiteX2" fmla="*/ 0 w 802051"/>
                <a:gd name="connsiteY2" fmla="*/ 1253067 h 12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051" h="1253067">
                  <a:moveTo>
                    <a:pt x="304800" y="0"/>
                  </a:moveTo>
                  <a:cubicBezTo>
                    <a:pt x="575733" y="158045"/>
                    <a:pt x="846667" y="316090"/>
                    <a:pt x="795867" y="524934"/>
                  </a:cubicBezTo>
                  <a:cubicBezTo>
                    <a:pt x="745067" y="733778"/>
                    <a:pt x="0" y="1253067"/>
                    <a:pt x="0" y="1253067"/>
                  </a:cubicBezTo>
                </a:path>
              </a:pathLst>
            </a:custGeom>
            <a:noFill/>
            <a:ln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2252133" y="3132667"/>
            <a:ext cx="2336800" cy="999066"/>
          </a:xfrm>
          <a:custGeom>
            <a:avLst/>
            <a:gdLst>
              <a:gd name="connsiteX0" fmla="*/ 0 w 2336800"/>
              <a:gd name="connsiteY0" fmla="*/ 50800 h 1811866"/>
              <a:gd name="connsiteX1" fmla="*/ 0 w 2336800"/>
              <a:gd name="connsiteY1" fmla="*/ 1811866 h 1811866"/>
              <a:gd name="connsiteX2" fmla="*/ 2336800 w 2336800"/>
              <a:gd name="connsiteY2" fmla="*/ 1811866 h 1811866"/>
              <a:gd name="connsiteX3" fmla="*/ 2336800 w 2336800"/>
              <a:gd name="connsiteY3" fmla="*/ 0 h 1811866"/>
              <a:gd name="connsiteX4" fmla="*/ 0 w 2336800"/>
              <a:gd name="connsiteY4" fmla="*/ 50800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00" h="1811866">
                <a:moveTo>
                  <a:pt x="0" y="50800"/>
                </a:moveTo>
                <a:lnTo>
                  <a:pt x="0" y="1811866"/>
                </a:lnTo>
                <a:lnTo>
                  <a:pt x="2336800" y="1811866"/>
                </a:lnTo>
                <a:lnTo>
                  <a:pt x="2336800" y="0"/>
                </a:lnTo>
                <a:lnTo>
                  <a:pt x="0" y="50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7" y="1306195"/>
            <a:ext cx="3636061" cy="5374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6406" y="1412650"/>
            <a:ext cx="52832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Platform-specific native-compiled NFD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(-) No “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nfd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” binary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No main() function as a starting point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(+) A bundled shared library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No starting point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6406" y="3376421"/>
            <a:ext cx="5283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libnfd-wrapper.so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adds starting point to create NFD thread from Android Java code via JNI interface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Runs as Android Service</a:t>
            </a:r>
            <a:endParaRPr lang="zh-CN" alt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NFD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management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tools,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other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tools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and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UIs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are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implemented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in</a:t>
            </a:r>
            <a:r>
              <a:rPr lang="zh-CN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Java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88933" y="2370666"/>
            <a:ext cx="1297473" cy="126153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37466" y="5321900"/>
            <a:ext cx="6932140" cy="13234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No need to root Android and can be deployed through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GooglePlay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store</a:t>
            </a:r>
            <a:endParaRPr lang="zh-CN" alt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Cannot have direct access to hardware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TCP, UDP,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WebSocket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faces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Enabling NDN on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9718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Download and install </a:t>
            </a:r>
            <a:r>
              <a:rPr lang="en-US" altLang="zh-CN" dirty="0" err="1" smtClean="0"/>
              <a:t>NDN.apk</a:t>
            </a:r>
            <a:r>
              <a:rPr lang="en-US" altLang="zh-CN" dirty="0" smtClean="0"/>
              <a:t> from Google Play</a:t>
            </a:r>
          </a:p>
          <a:p>
            <a:pPr lvl="1"/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play.google.com/store/apps/details?id=net.named_data.nfd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1"/>
            <a:r>
              <a:rPr lang="en-US" altLang="zh-CN" dirty="0" smtClean="0"/>
              <a:t>Or compile from source</a:t>
            </a:r>
          </a:p>
          <a:p>
            <a:pPr lvl="2"/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github.com/named-data-mobile/NFD-android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Start the app</a:t>
            </a:r>
          </a:p>
          <a:p>
            <a:r>
              <a:rPr lang="en-US" altLang="zh-CN" dirty="0" smtClean="0"/>
              <a:t>Start NFD</a:t>
            </a:r>
          </a:p>
          <a:p>
            <a:endParaRPr lang="en-US" altLang="zh-CN" dirty="0"/>
          </a:p>
          <a:p>
            <a:r>
              <a:rPr lang="en-US" altLang="zh-CN" dirty="0" smtClean="0"/>
              <a:t>+ (Auto) Configure name reachability</a:t>
            </a:r>
          </a:p>
          <a:p>
            <a:r>
              <a:rPr lang="en-US" altLang="zh-CN" dirty="0" smtClean="0"/>
              <a:t>+ Enable local or global NDN connectivity</a:t>
            </a:r>
          </a:p>
          <a:p>
            <a:r>
              <a:rPr lang="en-US" altLang="zh-CN" dirty="0" smtClean="0"/>
              <a:t>+ (Auto) Configure security identities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038" y="1825625"/>
            <a:ext cx="2461532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NDN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nables</a:t>
            </a:r>
            <a:r>
              <a:rPr lang="zh-CN" altLang="en-US" dirty="0" smtClean="0"/>
              <a:t> </a:t>
            </a:r>
            <a:r>
              <a:rPr lang="en-US" dirty="0" smtClean="0"/>
              <a:t>NDN communication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WiFi</a:t>
            </a:r>
            <a:r>
              <a:rPr lang="en-US" altLang="zh-CN" dirty="0" smtClean="0"/>
              <a:t> Direct</a:t>
            </a:r>
          </a:p>
          <a:p>
            <a:pPr lvl="1"/>
            <a:r>
              <a:rPr lang="en-US" b="1" dirty="0" smtClean="0"/>
              <a:t>Faces and routes are configured and maintained automatically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748673">
            <a:off x="2167839" y="5282267"/>
            <a:ext cx="1158799" cy="1106126"/>
            <a:chOff x="5057874" y="603974"/>
            <a:chExt cx="1158799" cy="1106126"/>
          </a:xfrm>
          <a:noFill/>
        </p:grpSpPr>
        <p:sp>
          <p:nvSpPr>
            <p:cNvPr id="15" name="Arc 14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8034661">
            <a:off x="3409996" y="3901609"/>
            <a:ext cx="1158799" cy="1106126"/>
            <a:chOff x="5057874" y="603974"/>
            <a:chExt cx="1158799" cy="1106126"/>
          </a:xfrm>
          <a:noFill/>
        </p:grpSpPr>
        <p:sp>
          <p:nvSpPr>
            <p:cNvPr id="20" name="Arc 19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5534519">
            <a:off x="4553318" y="5335363"/>
            <a:ext cx="1158799" cy="1106126"/>
            <a:chOff x="5057874" y="603974"/>
            <a:chExt cx="1158799" cy="1106126"/>
          </a:xfrm>
          <a:noFill/>
        </p:grpSpPr>
        <p:sp>
          <p:nvSpPr>
            <p:cNvPr id="25" name="Arc 24"/>
            <p:cNvSpPr/>
            <p:nvPr/>
          </p:nvSpPr>
          <p:spPr>
            <a:xfrm>
              <a:off x="5340026" y="947494"/>
              <a:ext cx="539795" cy="515258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184874" y="831497"/>
              <a:ext cx="819289" cy="782048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107749" y="717124"/>
              <a:ext cx="1013651" cy="967576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5057874" y="603974"/>
              <a:ext cx="1158799" cy="1106126"/>
            </a:xfrm>
            <a:prstGeom prst="arc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844" y="5695946"/>
            <a:ext cx="709134" cy="8433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73" y="3488032"/>
            <a:ext cx="709134" cy="84330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688" y="5687360"/>
            <a:ext cx="709134" cy="84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400" y="998255"/>
            <a:ext cx="2904085" cy="5162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462" y="990503"/>
            <a:ext cx="2923264" cy="519691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114993" y="4028503"/>
            <a:ext cx="3552736" cy="232784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  <a:alpha val="0"/>
                </a:schemeClr>
              </a:gs>
              <a:gs pos="100000">
                <a:schemeClr val="accent2">
                  <a:tint val="44500"/>
                  <a:satMod val="160000"/>
                  <a:alpha val="51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400" y="1014144"/>
            <a:ext cx="2904085" cy="51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NDN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91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Create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automatically (in progress) or manually</a:t>
            </a:r>
            <a:endParaRPr lang="zh-CN" altLang="en-US" dirty="0" smtClean="0"/>
          </a:p>
          <a:p>
            <a:pPr lvl="1"/>
            <a:r>
              <a:rPr lang="en-US" b="1" dirty="0"/>
              <a:t>Face and route configuration </a:t>
            </a:r>
            <a:r>
              <a:rPr lang="en-US" b="1" dirty="0" smtClean="0"/>
              <a:t>recover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automatically</a:t>
            </a:r>
            <a:r>
              <a:rPr lang="en-US" b="1" dirty="0" smtClean="0"/>
              <a:t> </a:t>
            </a:r>
            <a:r>
              <a:rPr lang="en-US" b="1" dirty="0"/>
              <a:t>when network is disconnected and reconnected</a:t>
            </a:r>
            <a:endParaRPr lang="zh-CN" altLang="en-US" b="1" dirty="0" smtClean="0"/>
          </a:p>
          <a:p>
            <a:r>
              <a:rPr lang="en-US" altLang="zh-CN" dirty="0" smtClean="0"/>
              <a:t>D</a:t>
            </a:r>
            <a:r>
              <a:rPr lang="en-US" dirty="0" smtClean="0"/>
              <a:t>iscover </a:t>
            </a:r>
            <a:r>
              <a:rPr lang="en-US" dirty="0"/>
              <a:t>nearby NDN hub &amp; maintain the </a:t>
            </a:r>
            <a:r>
              <a:rPr lang="en-US" dirty="0" smtClean="0"/>
              <a:t>connectivity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automatically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(working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progress)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EE74-FAA9-164F-986F-C2F7E566165E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22466" y="4743126"/>
            <a:ext cx="3646712" cy="1978349"/>
            <a:chOff x="5497288" y="2665703"/>
            <a:chExt cx="3646712" cy="1978349"/>
          </a:xfrm>
        </p:grpSpPr>
        <p:grpSp>
          <p:nvGrpSpPr>
            <p:cNvPr id="6" name="Group 5"/>
            <p:cNvGrpSpPr/>
            <p:nvPr/>
          </p:nvGrpSpPr>
          <p:grpSpPr>
            <a:xfrm>
              <a:off x="5497288" y="2665703"/>
              <a:ext cx="3646712" cy="1978349"/>
              <a:chOff x="5141688" y="3028233"/>
              <a:chExt cx="3646712" cy="2079525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5141688" y="3028233"/>
                <a:ext cx="3646712" cy="2079525"/>
              </a:xfrm>
              <a:prstGeom prst="cloud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86271" y="4153423"/>
                <a:ext cx="720507" cy="4788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0464" y="3432593"/>
                <a:ext cx="720507" cy="4788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5115" y="3603723"/>
                <a:ext cx="720507" cy="478837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58128" y="4113059"/>
                <a:ext cx="720507" cy="47883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5690176" y="2823029"/>
              <a:ext cx="3228217" cy="1661926"/>
              <a:chOff x="5690176" y="2823029"/>
              <a:chExt cx="3228217" cy="166192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27043" y="4146401"/>
                <a:ext cx="15103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entury Gothic" charset="0"/>
                    <a:ea typeface="Century Gothic" charset="0"/>
                    <a:cs typeface="Century Gothic" charset="0"/>
                  </a:rPr>
                  <a:t>NDN </a:t>
                </a:r>
                <a:r>
                  <a:rPr lang="en-US" sz="1600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Testbed</a:t>
                </a:r>
                <a:endParaRPr lang="en-US" sz="1600" dirty="0" smtClean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90176" y="3516379"/>
                <a:ext cx="5465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latin typeface="Century Gothic" charset="0"/>
                    <a:ea typeface="Century Gothic" charset="0"/>
                    <a:cs typeface="Century Gothic" charset="0"/>
                  </a:rPr>
                  <a:t>NFD</a:t>
                </a:r>
                <a:endParaRPr lang="en-US" sz="1200" dirty="0" smtClean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77130" y="2823029"/>
                <a:ext cx="5465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latin typeface="Century Gothic" charset="0"/>
                    <a:ea typeface="Century Gothic" charset="0"/>
                    <a:cs typeface="Century Gothic" charset="0"/>
                  </a:rPr>
                  <a:t>NFD</a:t>
                </a:r>
                <a:endParaRPr lang="en-US" sz="1200" dirty="0" smtClean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71842" y="2980273"/>
                <a:ext cx="5465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latin typeface="Century Gothic" charset="0"/>
                    <a:ea typeface="Century Gothic" charset="0"/>
                    <a:cs typeface="Century Gothic" charset="0"/>
                  </a:rPr>
                  <a:t>NFD</a:t>
                </a:r>
                <a:endParaRPr lang="en-US" sz="1200" dirty="0" smtClean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249551" y="3457419"/>
                <a:ext cx="5465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latin typeface="Comic Sans MS" charset="0"/>
                    <a:ea typeface="Comic Sans MS" charset="0"/>
                    <a:cs typeface="Comic Sans MS" charset="0"/>
                  </a:rPr>
                  <a:t>NFD</a:t>
                </a:r>
                <a:endParaRPr lang="en-US" sz="1200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671" y="4041928"/>
            <a:ext cx="997023" cy="997023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3420547" y="5732300"/>
            <a:ext cx="781837" cy="10183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00305" y="4941691"/>
            <a:ext cx="581366" cy="3930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0893" y="6027837"/>
            <a:ext cx="88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/</a:t>
            </a:r>
            <a:r>
              <a:rPr lang="en-US" altLang="zh-CN" dirty="0" err="1"/>
              <a:t>H</a:t>
            </a:r>
            <a:r>
              <a:rPr lang="en-US" altLang="zh-CN" dirty="0" err="1" smtClean="0"/>
              <a:t>aitao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67" y="5142357"/>
            <a:ext cx="709134" cy="84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9170818" y="49004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/Qi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01786" y="52955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/Qi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4415</TotalTime>
  <Words>565</Words>
  <Application>Microsoft Macintosh PowerPoint</Application>
  <PresentationFormat>Widescreen</PresentationFormat>
  <Paragraphs>140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Courier New</vt:lpstr>
      <vt:lpstr>Lucida Grande</vt:lpstr>
      <vt:lpstr>宋体</vt:lpstr>
      <vt:lpstr>Office Theme</vt:lpstr>
      <vt:lpstr>NDN-Android: NDN Networking Stack for Android Platform</vt:lpstr>
      <vt:lpstr>Motivation</vt:lpstr>
      <vt:lpstr>What is the difference with IP?</vt:lpstr>
      <vt:lpstr>Example: enable a camera to publish data</vt:lpstr>
      <vt:lpstr>NDN apk : NDN Stack for Android</vt:lpstr>
      <vt:lpstr>What’s Inside NDN.apk (integrate NFD into apk) </vt:lpstr>
      <vt:lpstr>Enabling NDN on Android</vt:lpstr>
      <vt:lpstr>Local NDN Communication</vt:lpstr>
      <vt:lpstr>Global NDN Communication</vt:lpstr>
      <vt:lpstr>Identity Management</vt:lpstr>
      <vt:lpstr>Future Work</vt:lpstr>
      <vt:lpstr>Demo of NFD-Android’s Wifi-Direct module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NFD-Android: NDN Networking Stack for Android Platform</dc:title>
  <dc:creator>Microsoft Office User</dc:creator>
  <cp:lastModifiedBy>Alex Afanasyev</cp:lastModifiedBy>
  <cp:revision>159</cp:revision>
  <dcterms:created xsi:type="dcterms:W3CDTF">2017-03-15T08:01:21Z</dcterms:created>
  <dcterms:modified xsi:type="dcterms:W3CDTF">2017-03-30T18:45:58Z</dcterms:modified>
</cp:coreProperties>
</file>